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9" r:id="rId2"/>
    <p:sldId id="283" r:id="rId3"/>
    <p:sldId id="284" r:id="rId4"/>
    <p:sldId id="291" r:id="rId5"/>
    <p:sldId id="286" r:id="rId6"/>
    <p:sldId id="307" r:id="rId7"/>
    <p:sldId id="257" r:id="rId8"/>
    <p:sldId id="308" r:id="rId9"/>
    <p:sldId id="293" r:id="rId10"/>
    <p:sldId id="287" r:id="rId11"/>
    <p:sldId id="285" r:id="rId12"/>
    <p:sldId id="288" r:id="rId13"/>
    <p:sldId id="295" r:id="rId14"/>
    <p:sldId id="296" r:id="rId15"/>
    <p:sldId id="256" r:id="rId16"/>
    <p:sldId id="258" r:id="rId17"/>
    <p:sldId id="289" r:id="rId18"/>
    <p:sldId id="290" r:id="rId19"/>
    <p:sldId id="298" r:id="rId20"/>
    <p:sldId id="299" r:id="rId21"/>
    <p:sldId id="300" r:id="rId22"/>
    <p:sldId id="301" r:id="rId23"/>
    <p:sldId id="297" r:id="rId24"/>
    <p:sldId id="303" r:id="rId25"/>
    <p:sldId id="304" r:id="rId26"/>
    <p:sldId id="302" r:id="rId27"/>
    <p:sldId id="30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A00"/>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094"/>
    <p:restoredTop sz="95833"/>
  </p:normalViewPr>
  <p:slideViewPr>
    <p:cSldViewPr snapToGrid="0" snapToObjects="1">
      <p:cViewPr varScale="1">
        <p:scale>
          <a:sx n="107" d="100"/>
          <a:sy n="107" d="100"/>
        </p:scale>
        <p:origin x="536" y="16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A72AD7-0998-8B40-8C3B-FD9CD9F9D934}" type="datetimeFigureOut">
              <a:rPr lang="en-US" smtClean="0"/>
              <a:t>7/27/18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F9D3F-6538-DA4A-BF15-887991534C47}" type="slidenum">
              <a:rPr lang="en-US" smtClean="0"/>
              <a:t>‹#›</a:t>
            </a:fld>
            <a:endParaRPr lang="en-US"/>
          </a:p>
        </p:txBody>
      </p:sp>
    </p:spTree>
    <p:extLst>
      <p:ext uri="{BB962C8B-B14F-4D97-AF65-F5344CB8AC3E}">
        <p14:creationId xmlns:p14="http://schemas.microsoft.com/office/powerpoint/2010/main" val="153380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F9D3F-6538-DA4A-BF15-887991534C47}" type="slidenum">
              <a:rPr lang="en-US" smtClean="0"/>
              <a:t>4</a:t>
            </a:fld>
            <a:endParaRPr lang="en-US"/>
          </a:p>
        </p:txBody>
      </p:sp>
    </p:spTree>
    <p:extLst>
      <p:ext uri="{BB962C8B-B14F-4D97-AF65-F5344CB8AC3E}">
        <p14:creationId xmlns:p14="http://schemas.microsoft.com/office/powerpoint/2010/main" val="202786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F9D3F-6538-DA4A-BF15-887991534C47}" type="slidenum">
              <a:rPr lang="en-US" smtClean="0"/>
              <a:t>6</a:t>
            </a:fld>
            <a:endParaRPr lang="en-US"/>
          </a:p>
        </p:txBody>
      </p:sp>
    </p:spTree>
    <p:extLst>
      <p:ext uri="{BB962C8B-B14F-4D97-AF65-F5344CB8AC3E}">
        <p14:creationId xmlns:p14="http://schemas.microsoft.com/office/powerpoint/2010/main" val="2270897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F9D3F-6538-DA4A-BF15-887991534C47}" type="slidenum">
              <a:rPr lang="en-US" smtClean="0"/>
              <a:t>8</a:t>
            </a:fld>
            <a:endParaRPr lang="en-US"/>
          </a:p>
        </p:txBody>
      </p:sp>
    </p:spTree>
    <p:extLst>
      <p:ext uri="{BB962C8B-B14F-4D97-AF65-F5344CB8AC3E}">
        <p14:creationId xmlns:p14="http://schemas.microsoft.com/office/powerpoint/2010/main" val="3949760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481761-4194-AF4B-8335-F65DD28C93B0}" type="datetimeFigureOut">
              <a:rPr lang="en-US" smtClean="0"/>
              <a:t>7/27/18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163E1-84BB-374A-B729-C63D18D65492}" type="slidenum">
              <a:rPr lang="en-US" smtClean="0"/>
              <a:t>‹#›</a:t>
            </a:fld>
            <a:endParaRPr lang="en-US"/>
          </a:p>
        </p:txBody>
      </p:sp>
    </p:spTree>
    <p:extLst>
      <p:ext uri="{BB962C8B-B14F-4D97-AF65-F5344CB8AC3E}">
        <p14:creationId xmlns:p14="http://schemas.microsoft.com/office/powerpoint/2010/main" val="56513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481761-4194-AF4B-8335-F65DD28C93B0}" type="datetimeFigureOut">
              <a:rPr lang="en-US" smtClean="0"/>
              <a:t>7/27/18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163E1-84BB-374A-B729-C63D18D65492}" type="slidenum">
              <a:rPr lang="en-US" smtClean="0"/>
              <a:t>‹#›</a:t>
            </a:fld>
            <a:endParaRPr lang="en-US"/>
          </a:p>
        </p:txBody>
      </p:sp>
    </p:spTree>
    <p:extLst>
      <p:ext uri="{BB962C8B-B14F-4D97-AF65-F5344CB8AC3E}">
        <p14:creationId xmlns:p14="http://schemas.microsoft.com/office/powerpoint/2010/main" val="1867877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481761-4194-AF4B-8335-F65DD28C93B0}" type="datetimeFigureOut">
              <a:rPr lang="en-US" smtClean="0"/>
              <a:t>7/27/18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163E1-84BB-374A-B729-C63D18D65492}" type="slidenum">
              <a:rPr lang="en-US" smtClean="0"/>
              <a:t>‹#›</a:t>
            </a:fld>
            <a:endParaRPr lang="en-US"/>
          </a:p>
        </p:txBody>
      </p:sp>
    </p:spTree>
    <p:extLst>
      <p:ext uri="{BB962C8B-B14F-4D97-AF65-F5344CB8AC3E}">
        <p14:creationId xmlns:p14="http://schemas.microsoft.com/office/powerpoint/2010/main" val="150668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481761-4194-AF4B-8335-F65DD28C93B0}" type="datetimeFigureOut">
              <a:rPr lang="en-US" smtClean="0"/>
              <a:t>7/27/18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163E1-84BB-374A-B729-C63D18D65492}" type="slidenum">
              <a:rPr lang="en-US" smtClean="0"/>
              <a:t>‹#›</a:t>
            </a:fld>
            <a:endParaRPr lang="en-US"/>
          </a:p>
        </p:txBody>
      </p:sp>
    </p:spTree>
    <p:extLst>
      <p:ext uri="{BB962C8B-B14F-4D97-AF65-F5344CB8AC3E}">
        <p14:creationId xmlns:p14="http://schemas.microsoft.com/office/powerpoint/2010/main" val="199876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481761-4194-AF4B-8335-F65DD28C93B0}" type="datetimeFigureOut">
              <a:rPr lang="en-US" smtClean="0"/>
              <a:t>7/27/18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163E1-84BB-374A-B729-C63D18D65492}" type="slidenum">
              <a:rPr lang="en-US" smtClean="0"/>
              <a:t>‹#›</a:t>
            </a:fld>
            <a:endParaRPr lang="en-US"/>
          </a:p>
        </p:txBody>
      </p:sp>
    </p:spTree>
    <p:extLst>
      <p:ext uri="{BB962C8B-B14F-4D97-AF65-F5344CB8AC3E}">
        <p14:creationId xmlns:p14="http://schemas.microsoft.com/office/powerpoint/2010/main" val="235741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481761-4194-AF4B-8335-F65DD28C93B0}" type="datetimeFigureOut">
              <a:rPr lang="en-US" smtClean="0"/>
              <a:t>7/27/18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163E1-84BB-374A-B729-C63D18D65492}" type="slidenum">
              <a:rPr lang="en-US" smtClean="0"/>
              <a:t>‹#›</a:t>
            </a:fld>
            <a:endParaRPr lang="en-US"/>
          </a:p>
        </p:txBody>
      </p:sp>
    </p:spTree>
    <p:extLst>
      <p:ext uri="{BB962C8B-B14F-4D97-AF65-F5344CB8AC3E}">
        <p14:creationId xmlns:p14="http://schemas.microsoft.com/office/powerpoint/2010/main" val="701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481761-4194-AF4B-8335-F65DD28C93B0}" type="datetimeFigureOut">
              <a:rPr lang="en-US" smtClean="0"/>
              <a:t>7/27/18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6163E1-84BB-374A-B729-C63D18D65492}" type="slidenum">
              <a:rPr lang="en-US" smtClean="0"/>
              <a:t>‹#›</a:t>
            </a:fld>
            <a:endParaRPr lang="en-US"/>
          </a:p>
        </p:txBody>
      </p:sp>
    </p:spTree>
    <p:extLst>
      <p:ext uri="{BB962C8B-B14F-4D97-AF65-F5344CB8AC3E}">
        <p14:creationId xmlns:p14="http://schemas.microsoft.com/office/powerpoint/2010/main" val="2019056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481761-4194-AF4B-8335-F65DD28C93B0}" type="datetimeFigureOut">
              <a:rPr lang="en-US" smtClean="0"/>
              <a:t>7/27/18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6163E1-84BB-374A-B729-C63D18D65492}" type="slidenum">
              <a:rPr lang="en-US" smtClean="0"/>
              <a:t>‹#›</a:t>
            </a:fld>
            <a:endParaRPr lang="en-US"/>
          </a:p>
        </p:txBody>
      </p:sp>
    </p:spTree>
    <p:extLst>
      <p:ext uri="{BB962C8B-B14F-4D97-AF65-F5344CB8AC3E}">
        <p14:creationId xmlns:p14="http://schemas.microsoft.com/office/powerpoint/2010/main" val="189589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481761-4194-AF4B-8335-F65DD28C93B0}" type="datetimeFigureOut">
              <a:rPr lang="en-US" smtClean="0"/>
              <a:t>7/27/18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6163E1-84BB-374A-B729-C63D18D65492}" type="slidenum">
              <a:rPr lang="en-US" smtClean="0"/>
              <a:t>‹#›</a:t>
            </a:fld>
            <a:endParaRPr lang="en-US"/>
          </a:p>
        </p:txBody>
      </p:sp>
    </p:spTree>
    <p:extLst>
      <p:ext uri="{BB962C8B-B14F-4D97-AF65-F5344CB8AC3E}">
        <p14:creationId xmlns:p14="http://schemas.microsoft.com/office/powerpoint/2010/main" val="2052965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481761-4194-AF4B-8335-F65DD28C93B0}" type="datetimeFigureOut">
              <a:rPr lang="en-US" smtClean="0"/>
              <a:t>7/27/18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163E1-84BB-374A-B729-C63D18D65492}" type="slidenum">
              <a:rPr lang="en-US" smtClean="0"/>
              <a:t>‹#›</a:t>
            </a:fld>
            <a:endParaRPr lang="en-US"/>
          </a:p>
        </p:txBody>
      </p:sp>
    </p:spTree>
    <p:extLst>
      <p:ext uri="{BB962C8B-B14F-4D97-AF65-F5344CB8AC3E}">
        <p14:creationId xmlns:p14="http://schemas.microsoft.com/office/powerpoint/2010/main" val="56701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481761-4194-AF4B-8335-F65DD28C93B0}" type="datetimeFigureOut">
              <a:rPr lang="en-US" smtClean="0"/>
              <a:t>7/27/18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163E1-84BB-374A-B729-C63D18D65492}" type="slidenum">
              <a:rPr lang="en-US" smtClean="0"/>
              <a:t>‹#›</a:t>
            </a:fld>
            <a:endParaRPr lang="en-US"/>
          </a:p>
        </p:txBody>
      </p:sp>
    </p:spTree>
    <p:extLst>
      <p:ext uri="{BB962C8B-B14F-4D97-AF65-F5344CB8AC3E}">
        <p14:creationId xmlns:p14="http://schemas.microsoft.com/office/powerpoint/2010/main" val="144497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81761-4194-AF4B-8335-F65DD28C93B0}" type="datetimeFigureOut">
              <a:rPr lang="en-US" smtClean="0"/>
              <a:t>7/27/18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163E1-84BB-374A-B729-C63D18D65492}" type="slidenum">
              <a:rPr lang="en-US" smtClean="0"/>
              <a:t>‹#›</a:t>
            </a:fld>
            <a:endParaRPr lang="en-US"/>
          </a:p>
        </p:txBody>
      </p:sp>
    </p:spTree>
    <p:extLst>
      <p:ext uri="{BB962C8B-B14F-4D97-AF65-F5344CB8AC3E}">
        <p14:creationId xmlns:p14="http://schemas.microsoft.com/office/powerpoint/2010/main" val="125890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4" name="Rectangle 3"/>
            <p:cNvSpPr/>
            <p:nvPr/>
          </p:nvSpPr>
          <p:spPr>
            <a:xfrm>
              <a:off x="1902537" y="2259235"/>
              <a:ext cx="8485235" cy="830997"/>
            </a:xfrm>
            <a:prstGeom prst="rect">
              <a:avLst/>
            </a:prstGeom>
            <a:noFill/>
          </p:spPr>
          <p:txBody>
            <a:bodyPr wrap="square" lIns="91440" tIns="45720" rIns="91440" bIns="45720">
              <a:spAutoFit/>
            </a:bodyPr>
            <a:lstStyle/>
            <a:p>
              <a:pPr algn="ctr"/>
              <a:r>
                <a:rPr lang="en-US" sz="48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 BELIEF</a:t>
              </a:r>
            </a:p>
          </p:txBody>
        </p:sp>
        <p:sp>
          <p:nvSpPr>
            <p:cNvPr id="6" name="TextBox 5"/>
            <p:cNvSpPr txBox="1"/>
            <p:nvPr/>
          </p:nvSpPr>
          <p:spPr>
            <a:xfrm>
              <a:off x="5632562" y="3296704"/>
              <a:ext cx="1123513" cy="830997"/>
            </a:xfrm>
            <a:prstGeom prst="rect">
              <a:avLst/>
            </a:prstGeom>
            <a:noFill/>
          </p:spPr>
          <p:txBody>
            <a:bodyPr wrap="none" rtlCol="0">
              <a:spAutoFit/>
            </a:bodyPr>
            <a:lstStyle/>
            <a:p>
              <a:r>
                <a:rPr lang="en-US" sz="4800" dirty="0">
                  <a:latin typeface="Copperplate Gothic Bold" charset="0"/>
                  <a:ea typeface="Copperplate Gothic Bold" charset="0"/>
                  <a:cs typeface="Copperplate Gothic Bold" charset="0"/>
                </a:rPr>
                <a:t>TO</a:t>
              </a:r>
            </a:p>
          </p:txBody>
        </p:sp>
        <p:sp>
          <p:nvSpPr>
            <p:cNvPr id="7" name="TextBox 6"/>
            <p:cNvSpPr txBox="1"/>
            <p:nvPr/>
          </p:nvSpPr>
          <p:spPr>
            <a:xfrm>
              <a:off x="3737087" y="4530822"/>
              <a:ext cx="5071773" cy="830997"/>
            </a:xfrm>
            <a:prstGeom prst="rect">
              <a:avLst/>
            </a:prstGeom>
            <a:noFill/>
          </p:spPr>
          <p:txBody>
            <a:bodyPr wrap="none" rtlCol="0">
              <a:spAutoFit/>
            </a:bodyPr>
            <a:lstStyle/>
            <a:p>
              <a:r>
                <a:rPr lang="en-US" sz="4800" dirty="0">
                  <a:latin typeface="Copperplate Gothic Bold" charset="0"/>
                  <a:ea typeface="Copperplate Gothic Bold" charset="0"/>
                  <a:cs typeface="Copperplate Gothic Bold" charset="0"/>
                </a:rPr>
                <a:t>CONVICTIONS</a:t>
              </a:r>
            </a:p>
          </p:txBody>
        </p:sp>
      </p:grpSp>
      <p:sp>
        <p:nvSpPr>
          <p:cNvPr id="8" name="Rectangle 7"/>
          <p:cNvSpPr/>
          <p:nvPr/>
        </p:nvSpPr>
        <p:spPr>
          <a:xfrm>
            <a:off x="1440418" y="1017651"/>
            <a:ext cx="9665109" cy="830997"/>
          </a:xfrm>
          <a:prstGeom prst="rect">
            <a:avLst/>
          </a:prstGeom>
          <a:noFill/>
        </p:spPr>
        <p:txBody>
          <a:bodyPr wrap="square" lIns="91440" tIns="45720" rIns="91440" bIns="45720">
            <a:spAutoFit/>
          </a:bodyPr>
          <a:lstStyle/>
          <a:p>
            <a:r>
              <a:rPr lang="en-US" sz="4800" b="1" spc="70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THE NECESSITY TO GO</a:t>
            </a:r>
            <a:endParaRPr lang="en-US" sz="48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endParaRPr>
          </a:p>
        </p:txBody>
      </p:sp>
      <p:sp>
        <p:nvSpPr>
          <p:cNvPr id="10" name="Rectangle 9"/>
          <p:cNvSpPr/>
          <p:nvPr/>
        </p:nvSpPr>
        <p:spPr>
          <a:xfrm>
            <a:off x="7521677" y="5761703"/>
            <a:ext cx="1140542" cy="648929"/>
          </a:xfrm>
          <a:prstGeom prst="rect">
            <a:avLst/>
          </a:prstGeom>
          <a:solidFill>
            <a:srgbClr val="23180E">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4683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Rectangle 7">
            <a:extLst>
              <a:ext uri="{FF2B5EF4-FFF2-40B4-BE49-F238E27FC236}">
                <a16:creationId xmlns:a16="http://schemas.microsoft.com/office/drawing/2014/main" id="{8753F024-C9A2-F54A-A3F7-8702B119D39C}"/>
              </a:ext>
            </a:extLst>
          </p:cNvPr>
          <p:cNvSpPr/>
          <p:nvPr/>
        </p:nvSpPr>
        <p:spPr>
          <a:xfrm>
            <a:off x="4724210" y="411217"/>
            <a:ext cx="4100803"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Barna Research Group</a:t>
            </a:r>
            <a:endParaRPr lang="en-US" sz="2800" dirty="0"/>
          </a:p>
        </p:txBody>
      </p:sp>
      <p:sp>
        <p:nvSpPr>
          <p:cNvPr id="2" name="TextBox 1">
            <a:extLst>
              <a:ext uri="{FF2B5EF4-FFF2-40B4-BE49-F238E27FC236}">
                <a16:creationId xmlns:a16="http://schemas.microsoft.com/office/drawing/2014/main" id="{A31F17EE-9B88-6D45-A9FE-4A48FF4674F1}"/>
              </a:ext>
            </a:extLst>
          </p:cNvPr>
          <p:cNvSpPr txBox="1"/>
          <p:nvPr/>
        </p:nvSpPr>
        <p:spPr>
          <a:xfrm>
            <a:off x="3356812" y="1155026"/>
            <a:ext cx="7146756" cy="83099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Reports that “4 out of 5 teens (80%), say that their religious beliefs are very important in their life.”</a:t>
            </a:r>
          </a:p>
        </p:txBody>
      </p:sp>
      <p:sp>
        <p:nvSpPr>
          <p:cNvPr id="9" name="TextBox 8">
            <a:extLst>
              <a:ext uri="{FF2B5EF4-FFF2-40B4-BE49-F238E27FC236}">
                <a16:creationId xmlns:a16="http://schemas.microsoft.com/office/drawing/2014/main" id="{3FCB020F-6CE5-234D-98ED-06F105EB9BA2}"/>
              </a:ext>
            </a:extLst>
          </p:cNvPr>
          <p:cNvSpPr txBox="1"/>
          <p:nvPr/>
        </p:nvSpPr>
        <p:spPr>
          <a:xfrm>
            <a:off x="3356812" y="2245889"/>
            <a:ext cx="6352672"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But the issue is: what is it that they are really believing in three areas?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Beliefs about God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Beliefs about Truth</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Beliefs about Reality</a:t>
            </a:r>
          </a:p>
        </p:txBody>
      </p:sp>
      <p:sp>
        <p:nvSpPr>
          <p:cNvPr id="10" name="TextBox 9">
            <a:extLst>
              <a:ext uri="{FF2B5EF4-FFF2-40B4-BE49-F238E27FC236}">
                <a16:creationId xmlns:a16="http://schemas.microsoft.com/office/drawing/2014/main" id="{28564B66-81D7-164F-9C75-FCCD4B1E908E}"/>
              </a:ext>
            </a:extLst>
          </p:cNvPr>
          <p:cNvSpPr txBox="1"/>
          <p:nvPr/>
        </p:nvSpPr>
        <p:spPr>
          <a:xfrm>
            <a:off x="7556664" y="3119778"/>
            <a:ext cx="3921462"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The findings are alarming!</a:t>
            </a:r>
          </a:p>
        </p:txBody>
      </p:sp>
      <p:sp>
        <p:nvSpPr>
          <p:cNvPr id="11" name="Rectangle 10">
            <a:extLst>
              <a:ext uri="{FF2B5EF4-FFF2-40B4-BE49-F238E27FC236}">
                <a16:creationId xmlns:a16="http://schemas.microsoft.com/office/drawing/2014/main" id="{737108D3-5572-3B45-9B3E-FD9E30F7FD92}"/>
              </a:ext>
            </a:extLst>
          </p:cNvPr>
          <p:cNvSpPr/>
          <p:nvPr/>
        </p:nvSpPr>
        <p:spPr>
          <a:xfrm>
            <a:off x="364362" y="4380137"/>
            <a:ext cx="11333618" cy="2246769"/>
          </a:xfrm>
          <a:prstGeom prst="rect">
            <a:avLst/>
          </a:prstGeom>
        </p:spPr>
        <p:txBody>
          <a:bodyPr wrap="square">
            <a:spAutoFit/>
          </a:bodyPr>
          <a:lstStyle/>
          <a:p>
            <a:pPr algn="just"/>
            <a:r>
              <a:rPr lang="en-US" sz="2800" dirty="0">
                <a:solidFill>
                  <a:srgbClr val="0A0A0A"/>
                </a:solidFill>
                <a:latin typeface="Arial" panose="020B0604020202020204" pitchFamily="34" charset="0"/>
                <a:cs typeface="Arial" panose="020B0604020202020204" pitchFamily="34" charset="0"/>
              </a:rPr>
              <a:t>The bad news is that this will never end as long as we walk this earth. If the world, as we know it, ends tomorrow or in 500 years from now, people will still be struggling to keep from coming under the influence of cultural temptations. And the world will continue to dislike, even despise, those of us who want to submit to Gods will.</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535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Rectangle 7">
            <a:extLst>
              <a:ext uri="{FF2B5EF4-FFF2-40B4-BE49-F238E27FC236}">
                <a16:creationId xmlns:a16="http://schemas.microsoft.com/office/drawing/2014/main" id="{626A898F-04E6-A54E-87B2-9F904F1295B7}"/>
              </a:ext>
            </a:extLst>
          </p:cNvPr>
          <p:cNvSpPr/>
          <p:nvPr/>
        </p:nvSpPr>
        <p:spPr>
          <a:xfrm>
            <a:off x="2979650" y="496334"/>
            <a:ext cx="8823329" cy="523220"/>
          </a:xfrm>
          <a:prstGeom prst="rect">
            <a:avLst/>
          </a:prstGeom>
        </p:spPr>
        <p:txBody>
          <a:bodyPr wrap="square">
            <a:spAutoFit/>
          </a:bodyPr>
          <a:lstStyle/>
          <a:p>
            <a:pPr algn="just"/>
            <a:r>
              <a:rPr lang="en-US" sz="2800" b="1" dirty="0">
                <a:solidFill>
                  <a:srgbClr val="0A0A0A"/>
                </a:solidFill>
                <a:latin typeface="Arial" panose="020B0604020202020204" pitchFamily="34" charset="0"/>
                <a:cs typeface="Arial" panose="020B0604020202020204" pitchFamily="34" charset="0"/>
              </a:rPr>
              <a:t>1. </a:t>
            </a:r>
            <a:r>
              <a:rPr lang="en-US" sz="2800" dirty="0">
                <a:solidFill>
                  <a:srgbClr val="0A0A0A"/>
                </a:solidFill>
                <a:latin typeface="Arial" panose="020B0604020202020204" pitchFamily="34" charset="0"/>
                <a:cs typeface="Arial" panose="020B0604020202020204" pitchFamily="34" charset="0"/>
              </a:rPr>
              <a:t>Our kids are Adopting Distorted Beliefs About </a:t>
            </a:r>
            <a:r>
              <a:rPr lang="en-US" sz="2800" b="1" dirty="0">
                <a:solidFill>
                  <a:srgbClr val="0A0A0A"/>
                </a:solidFill>
                <a:latin typeface="Arial" panose="020B0604020202020204" pitchFamily="34" charset="0"/>
                <a:cs typeface="Arial" panose="020B0604020202020204" pitchFamily="34" charset="0"/>
              </a:rPr>
              <a:t>GOD</a:t>
            </a:r>
            <a:r>
              <a:rPr lang="en-US" sz="2800" dirty="0">
                <a:solidFill>
                  <a:srgbClr val="0A0A0A"/>
                </a:solidFill>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5B59B5F-818A-4B4C-939B-E5AA08987CD4}"/>
              </a:ext>
            </a:extLst>
          </p:cNvPr>
          <p:cNvSpPr txBox="1"/>
          <p:nvPr/>
        </p:nvSpPr>
        <p:spPr>
          <a:xfrm>
            <a:off x="2959296" y="1468217"/>
            <a:ext cx="8786764" cy="830997"/>
          </a:xfrm>
          <a:prstGeom prst="rect">
            <a:avLst/>
          </a:prstGeom>
          <a:noFill/>
        </p:spPr>
        <p:txBody>
          <a:bodyPr wrap="none" rtlCol="0">
            <a:spAutoFit/>
          </a:bodyPr>
          <a:lstStyle/>
          <a:p>
            <a:pPr algn="ctr"/>
            <a:r>
              <a:rPr lang="en-US" sz="2400" i="1" dirty="0">
                <a:latin typeface="Arial" panose="020B0604020202020204" pitchFamily="34" charset="0"/>
                <a:cs typeface="Arial" panose="020B0604020202020204" pitchFamily="34" charset="0"/>
              </a:rPr>
              <a:t>Newsweek</a:t>
            </a:r>
            <a:r>
              <a:rPr lang="en-US" sz="2400" dirty="0">
                <a:latin typeface="Arial" panose="020B0604020202020204" pitchFamily="34" charset="0"/>
                <a:cs typeface="Arial" panose="020B0604020202020204" pitchFamily="34" charset="0"/>
              </a:rPr>
              <a:t> cover story titled “What Teens Believe” May 8, 2000</a:t>
            </a:r>
          </a:p>
          <a:p>
            <a:pPr algn="ctr"/>
            <a:r>
              <a:rPr lang="en-US" sz="2400" dirty="0">
                <a:latin typeface="Arial" panose="020B0604020202020204" pitchFamily="34" charset="0"/>
                <a:cs typeface="Arial" panose="020B0604020202020204" pitchFamily="34" charset="0"/>
              </a:rPr>
              <a:t>Rob Rienow, youth minister, Wheaton IL Bible Church</a:t>
            </a:r>
          </a:p>
        </p:txBody>
      </p:sp>
      <p:sp>
        <p:nvSpPr>
          <p:cNvPr id="5" name="TextBox 4">
            <a:extLst>
              <a:ext uri="{FF2B5EF4-FFF2-40B4-BE49-F238E27FC236}">
                <a16:creationId xmlns:a16="http://schemas.microsoft.com/office/drawing/2014/main" id="{0E5BFFC9-74D0-9F41-9210-32ADA508822A}"/>
              </a:ext>
            </a:extLst>
          </p:cNvPr>
          <p:cNvSpPr txBox="1"/>
          <p:nvPr/>
        </p:nvSpPr>
        <p:spPr>
          <a:xfrm>
            <a:off x="670468" y="2637346"/>
            <a:ext cx="1099063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Responses varied: “God is like a grandfather - He’s there, but I never see Him.”</a:t>
            </a:r>
            <a:endParaRPr lang="en-US" sz="24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2D3E093-43EB-4444-B313-95C85F199163}"/>
              </a:ext>
            </a:extLst>
          </p:cNvPr>
          <p:cNvSpPr txBox="1"/>
          <p:nvPr/>
        </p:nvSpPr>
        <p:spPr>
          <a:xfrm>
            <a:off x="1481512" y="4480279"/>
            <a:ext cx="8853614" cy="1569660"/>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J.M. makes the observation: </a:t>
            </a:r>
          </a:p>
          <a:p>
            <a:pPr algn="just"/>
            <a:r>
              <a:rPr lang="en-US" sz="2400" dirty="0">
                <a:latin typeface="Arial" panose="020B0604020202020204" pitchFamily="34" charset="0"/>
                <a:cs typeface="Arial" panose="020B0604020202020204" pitchFamily="34" charset="0"/>
              </a:rPr>
              <a:t>“This generation may be open and vocal about their faith – even to the point of wearing it on T-shirts and wrist bands, - but many of them are defining God in their own ways.”  </a:t>
            </a:r>
          </a:p>
        </p:txBody>
      </p:sp>
      <p:sp>
        <p:nvSpPr>
          <p:cNvPr id="10" name="TextBox 9">
            <a:extLst>
              <a:ext uri="{FF2B5EF4-FFF2-40B4-BE49-F238E27FC236}">
                <a16:creationId xmlns:a16="http://schemas.microsoft.com/office/drawing/2014/main" id="{5189A9C4-4A43-E04F-BE10-07901A5A6A70}"/>
              </a:ext>
            </a:extLst>
          </p:cNvPr>
          <p:cNvSpPr txBox="1"/>
          <p:nvPr/>
        </p:nvSpPr>
        <p:spPr>
          <a:xfrm>
            <a:off x="946434" y="3269612"/>
            <a:ext cx="1023643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He just wants to punish me all the time.” . . . The last one: </a:t>
            </a:r>
          </a:p>
          <a:p>
            <a:pPr algn="ctr"/>
            <a:r>
              <a:rPr lang="en-US" sz="2400" b="1" dirty="0">
                <a:latin typeface="Arial" panose="020B0604020202020204" pitchFamily="34" charset="0"/>
                <a:cs typeface="Arial" panose="020B0604020202020204" pitchFamily="34" charset="0"/>
              </a:rPr>
              <a:t>“I think you’re all right, because that’s what you really believe.”</a:t>
            </a:r>
          </a:p>
        </p:txBody>
      </p:sp>
    </p:spTree>
    <p:extLst>
      <p:ext uri="{BB962C8B-B14F-4D97-AF65-F5344CB8AC3E}">
        <p14:creationId xmlns:p14="http://schemas.microsoft.com/office/powerpoint/2010/main" val="186319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Rectangle 7">
            <a:extLst>
              <a:ext uri="{FF2B5EF4-FFF2-40B4-BE49-F238E27FC236}">
                <a16:creationId xmlns:a16="http://schemas.microsoft.com/office/drawing/2014/main" id="{D832FDB3-F00B-5540-BDB9-3BD5F0D5F46C}"/>
              </a:ext>
            </a:extLst>
          </p:cNvPr>
          <p:cNvSpPr/>
          <p:nvPr/>
        </p:nvSpPr>
        <p:spPr>
          <a:xfrm>
            <a:off x="4547539" y="376014"/>
            <a:ext cx="5760103" cy="954107"/>
          </a:xfrm>
          <a:prstGeom prst="rect">
            <a:avLst/>
          </a:prstGeom>
        </p:spPr>
        <p:txBody>
          <a:bodyPr wrap="none">
            <a:spAutoFit/>
          </a:bodyPr>
          <a:lstStyle/>
          <a:p>
            <a:pPr algn="ctr"/>
            <a:r>
              <a:rPr lang="en-US" sz="2800" b="1" dirty="0">
                <a:latin typeface="Arial" panose="020B0604020202020204" pitchFamily="34" charset="0"/>
                <a:cs typeface="Arial" panose="020B0604020202020204" pitchFamily="34" charset="0"/>
              </a:rPr>
              <a:t>More From Barna Group</a:t>
            </a:r>
          </a:p>
          <a:p>
            <a:pPr algn="ctr"/>
            <a:r>
              <a:rPr lang="en-US" sz="2800" dirty="0">
                <a:latin typeface="Arial" panose="020B0604020202020204" pitchFamily="34" charset="0"/>
                <a:cs typeface="Arial" panose="020B0604020202020204" pitchFamily="34" charset="0"/>
              </a:rPr>
              <a:t>“Third Millennium Teens” Research</a:t>
            </a:r>
            <a:endParaRPr lang="en-US" sz="2800" dirty="0"/>
          </a:p>
        </p:txBody>
      </p:sp>
      <p:sp>
        <p:nvSpPr>
          <p:cNvPr id="9" name="Rectangle 8">
            <a:extLst>
              <a:ext uri="{FF2B5EF4-FFF2-40B4-BE49-F238E27FC236}">
                <a16:creationId xmlns:a16="http://schemas.microsoft.com/office/drawing/2014/main" id="{4B47CFF2-A5FC-D540-8B40-F83436143D1A}"/>
              </a:ext>
            </a:extLst>
          </p:cNvPr>
          <p:cNvSpPr/>
          <p:nvPr/>
        </p:nvSpPr>
        <p:spPr>
          <a:xfrm>
            <a:off x="3068410" y="1723196"/>
            <a:ext cx="8678203" cy="954107"/>
          </a:xfrm>
          <a:prstGeom prst="rect">
            <a:avLst/>
          </a:prstGeom>
        </p:spPr>
        <p:txBody>
          <a:bodyPr wrap="square">
            <a:spAutoFit/>
          </a:bodyPr>
          <a:lstStyle/>
          <a:p>
            <a:pPr marL="457200" indent="-457200" algn="just">
              <a:buFont typeface="Arial" panose="020B0604020202020204" pitchFamily="34" charset="0"/>
              <a:buChar char="•"/>
            </a:pPr>
            <a:r>
              <a:rPr lang="en-US" sz="2800" dirty="0">
                <a:solidFill>
                  <a:srgbClr val="0A0A0A"/>
                </a:solidFill>
                <a:latin typeface="Arial" panose="020B0604020202020204" pitchFamily="34" charset="0"/>
                <a:cs typeface="Arial" panose="020B0604020202020204" pitchFamily="34" charset="0"/>
              </a:rPr>
              <a:t>70% of teens surveyed were active in some church youth group</a:t>
            </a:r>
            <a:endParaRPr lang="en-US" sz="28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A3595BC-ECD5-7149-B756-C8DDDFA3A32B}"/>
              </a:ext>
            </a:extLst>
          </p:cNvPr>
          <p:cNvSpPr/>
          <p:nvPr/>
        </p:nvSpPr>
        <p:spPr>
          <a:xfrm>
            <a:off x="3068409" y="2862186"/>
            <a:ext cx="8678203" cy="523220"/>
          </a:xfrm>
          <a:prstGeom prst="rect">
            <a:avLst/>
          </a:prstGeom>
        </p:spPr>
        <p:txBody>
          <a:bodyPr wrap="square">
            <a:spAutoFit/>
          </a:bodyPr>
          <a:lstStyle/>
          <a:p>
            <a:pPr marL="457200" indent="-457200" algn="just">
              <a:buFont typeface="Arial" panose="020B0604020202020204" pitchFamily="34" charset="0"/>
              <a:buChar char="•"/>
            </a:pPr>
            <a:r>
              <a:rPr lang="en-US" sz="2800" dirty="0">
                <a:solidFill>
                  <a:srgbClr val="0A0A0A"/>
                </a:solidFill>
                <a:latin typeface="Arial" panose="020B0604020202020204" pitchFamily="34" charset="0"/>
                <a:cs typeface="Arial" panose="020B0604020202020204" pitchFamily="34" charset="0"/>
              </a:rPr>
              <a:t>82% identified themselves as Christians</a:t>
            </a:r>
            <a:endParaRPr lang="en-US" sz="28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17A4674-1B7E-E34A-BC5A-DA87B51A532F}"/>
              </a:ext>
            </a:extLst>
          </p:cNvPr>
          <p:cNvSpPr/>
          <p:nvPr/>
        </p:nvSpPr>
        <p:spPr>
          <a:xfrm>
            <a:off x="842212" y="3870231"/>
            <a:ext cx="10711896" cy="523220"/>
          </a:xfrm>
          <a:prstGeom prst="rect">
            <a:avLst/>
          </a:prstGeom>
        </p:spPr>
        <p:txBody>
          <a:bodyPr wrap="square">
            <a:spAutoFit/>
          </a:bodyPr>
          <a:lstStyle/>
          <a:p>
            <a:pPr algn="just"/>
            <a:r>
              <a:rPr lang="en-US" sz="2800" dirty="0">
                <a:solidFill>
                  <a:srgbClr val="0A0A0A"/>
                </a:solidFill>
                <a:latin typeface="Arial" panose="020B0604020202020204" pitchFamily="34" charset="0"/>
                <a:cs typeface="Arial" panose="020B0604020202020204" pitchFamily="34" charset="0"/>
              </a:rPr>
              <a:t>i.e. Good Christian kids from good homes and churches, like ours.</a:t>
            </a:r>
            <a:endParaRPr lang="en-US" sz="28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2F3DA4C3-8EC3-0A45-BBBE-58B067E78DA9}"/>
              </a:ext>
            </a:extLst>
          </p:cNvPr>
          <p:cNvSpPr/>
          <p:nvPr/>
        </p:nvSpPr>
        <p:spPr>
          <a:xfrm>
            <a:off x="1254931" y="4986495"/>
            <a:ext cx="7146756" cy="523220"/>
          </a:xfrm>
          <a:prstGeom prst="rect">
            <a:avLst/>
          </a:prstGeom>
        </p:spPr>
        <p:txBody>
          <a:bodyPr wrap="square">
            <a:spAutoFit/>
          </a:bodyPr>
          <a:lstStyle/>
          <a:p>
            <a:pPr algn="just"/>
            <a:r>
              <a:rPr lang="en-US" sz="2800" dirty="0">
                <a:solidFill>
                  <a:srgbClr val="0A0A0A"/>
                </a:solidFill>
                <a:latin typeface="Arial" panose="020B0604020202020204" pitchFamily="34" charset="0"/>
                <a:cs typeface="Arial" panose="020B0604020202020204" pitchFamily="34" charset="0"/>
              </a:rPr>
              <a:t>The research revealed these conclusions: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314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6D1707-CBA2-CB46-B684-B415F4D46CD1}"/>
              </a:ext>
            </a:extLst>
          </p:cNvPr>
          <p:cNvSpPr/>
          <p:nvPr/>
        </p:nvSpPr>
        <p:spPr>
          <a:xfrm>
            <a:off x="1371601" y="887247"/>
            <a:ext cx="10178715" cy="523220"/>
          </a:xfrm>
          <a:prstGeom prst="rect">
            <a:avLst/>
          </a:prstGeom>
        </p:spPr>
        <p:txBody>
          <a:bodyPr wrap="square">
            <a:spAutoFit/>
          </a:bodyPr>
          <a:lstStyle/>
          <a:p>
            <a:pPr marL="457200" indent="-457200" algn="just">
              <a:buFont typeface="Arial" panose="020B0604020202020204" pitchFamily="34" charset="0"/>
              <a:buChar char="•"/>
            </a:pPr>
            <a:r>
              <a:rPr lang="en-US" sz="2800" dirty="0">
                <a:solidFill>
                  <a:srgbClr val="0A0A0A"/>
                </a:solidFill>
                <a:latin typeface="Arial" panose="020B0604020202020204" pitchFamily="34" charset="0"/>
                <a:cs typeface="Arial" panose="020B0604020202020204" pitchFamily="34" charset="0"/>
              </a:rPr>
              <a:t>80% believe that God created the universe.</a:t>
            </a:r>
            <a:endParaRPr lang="en-US" sz="28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B72D2B7-C15F-2645-B616-490DE9DE7026}"/>
              </a:ext>
            </a:extLst>
          </p:cNvPr>
          <p:cNvSpPr/>
          <p:nvPr/>
        </p:nvSpPr>
        <p:spPr>
          <a:xfrm>
            <a:off x="1371601" y="1713416"/>
            <a:ext cx="10178715" cy="523220"/>
          </a:xfrm>
          <a:prstGeom prst="rect">
            <a:avLst/>
          </a:prstGeom>
        </p:spPr>
        <p:txBody>
          <a:bodyPr wrap="square">
            <a:spAutoFit/>
          </a:bodyPr>
          <a:lstStyle/>
          <a:p>
            <a:pPr marL="457200" indent="-457200" algn="just">
              <a:buFont typeface="Arial" panose="020B0604020202020204" pitchFamily="34" charset="0"/>
              <a:buChar char="•"/>
            </a:pPr>
            <a:r>
              <a:rPr lang="en-US" sz="2800" dirty="0">
                <a:solidFill>
                  <a:srgbClr val="0A0A0A"/>
                </a:solidFill>
                <a:latin typeface="Arial" panose="020B0604020202020204" pitchFamily="34" charset="0"/>
                <a:cs typeface="Arial" panose="020B0604020202020204" pitchFamily="34" charset="0"/>
              </a:rPr>
              <a:t>84% believe that God is personally involved in our lives.</a:t>
            </a:r>
            <a:endParaRPr lang="en-US" sz="28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93B1FAD2-7411-C74B-896C-771EAF7D5DC4}"/>
              </a:ext>
            </a:extLst>
          </p:cNvPr>
          <p:cNvGrpSpPr/>
          <p:nvPr/>
        </p:nvGrpSpPr>
        <p:grpSpPr>
          <a:xfrm>
            <a:off x="1371601" y="2972721"/>
            <a:ext cx="10178715" cy="2211164"/>
            <a:chOff x="1371601" y="2539585"/>
            <a:chExt cx="10178715" cy="2211164"/>
          </a:xfrm>
        </p:grpSpPr>
        <p:sp>
          <p:nvSpPr>
            <p:cNvPr id="4" name="Rectangle 3">
              <a:extLst>
                <a:ext uri="{FF2B5EF4-FFF2-40B4-BE49-F238E27FC236}">
                  <a16:creationId xmlns:a16="http://schemas.microsoft.com/office/drawing/2014/main" id="{4EEB3D5F-3F2A-594F-8A04-E46FFC077E78}"/>
                </a:ext>
              </a:extLst>
            </p:cNvPr>
            <p:cNvSpPr/>
            <p:nvPr/>
          </p:nvSpPr>
          <p:spPr>
            <a:xfrm>
              <a:off x="1371601" y="2539585"/>
              <a:ext cx="10178715" cy="523220"/>
            </a:xfrm>
            <a:prstGeom prst="rect">
              <a:avLst/>
            </a:prstGeom>
          </p:spPr>
          <p:txBody>
            <a:bodyPr wrap="square">
              <a:spAutoFit/>
            </a:bodyPr>
            <a:lstStyle/>
            <a:p>
              <a:pPr algn="just"/>
              <a:r>
                <a:rPr lang="en-US" sz="2800" dirty="0">
                  <a:latin typeface="Arial" panose="020B0604020202020204" pitchFamily="34" charset="0"/>
                  <a:cs typeface="Arial" panose="020B0604020202020204" pitchFamily="34" charset="0"/>
                </a:rPr>
                <a:t>Yet, in spite of these orthodox views,</a:t>
              </a:r>
            </a:p>
          </p:txBody>
        </p:sp>
        <p:sp>
          <p:nvSpPr>
            <p:cNvPr id="5" name="Rectangle 4">
              <a:extLst>
                <a:ext uri="{FF2B5EF4-FFF2-40B4-BE49-F238E27FC236}">
                  <a16:creationId xmlns:a16="http://schemas.microsoft.com/office/drawing/2014/main" id="{32932D19-1CC6-9E41-97FE-778E5CBEB5C6}"/>
                </a:ext>
              </a:extLst>
            </p:cNvPr>
            <p:cNvSpPr/>
            <p:nvPr/>
          </p:nvSpPr>
          <p:spPr>
            <a:xfrm>
              <a:off x="1371601" y="3365754"/>
              <a:ext cx="10178715" cy="1384995"/>
            </a:xfrm>
            <a:prstGeom prst="rect">
              <a:avLst/>
            </a:prstGeom>
          </p:spPr>
          <p:txBody>
            <a:bodyPr wrap="square">
              <a:spAutoFit/>
            </a:bodyPr>
            <a:lstStyle/>
            <a:p>
              <a:pPr marL="457200" indent="-457200" algn="just">
                <a:buFont typeface="Arial" panose="020B0604020202020204" pitchFamily="34" charset="0"/>
                <a:buChar char="•"/>
              </a:pPr>
              <a:r>
                <a:rPr lang="en-US" sz="2800" dirty="0">
                  <a:solidFill>
                    <a:srgbClr val="0A0A0A"/>
                  </a:solidFill>
                  <a:latin typeface="Arial" panose="020B0604020202020204" pitchFamily="34" charset="0"/>
                  <a:cs typeface="Arial" panose="020B0604020202020204" pitchFamily="34" charset="0"/>
                </a:rPr>
                <a:t>63% believe that Muslims, Buddhists, Christians, Jews, and all other people pray to the same god, even though they use different names for their god.</a:t>
              </a:r>
              <a:endParaRPr lang="en-US" sz="2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6576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FB0713-A426-D14B-B8FE-7502C14F5344}"/>
              </a:ext>
            </a:extLst>
          </p:cNvPr>
          <p:cNvSpPr/>
          <p:nvPr/>
        </p:nvSpPr>
        <p:spPr>
          <a:xfrm>
            <a:off x="673758" y="229518"/>
            <a:ext cx="10178715" cy="523220"/>
          </a:xfrm>
          <a:prstGeom prst="rect">
            <a:avLst/>
          </a:prstGeom>
        </p:spPr>
        <p:txBody>
          <a:bodyPr wrap="square">
            <a:spAutoFit/>
          </a:bodyPr>
          <a:lstStyle/>
          <a:p>
            <a:pPr algn="just"/>
            <a:r>
              <a:rPr lang="en-US" sz="2800" dirty="0">
                <a:latin typeface="Arial" panose="020B0604020202020204" pitchFamily="34" charset="0"/>
                <a:cs typeface="Arial" panose="020B0604020202020204" pitchFamily="34" charset="0"/>
              </a:rPr>
              <a:t>And what did these teens say they believe about Jesus?</a:t>
            </a:r>
          </a:p>
        </p:txBody>
      </p:sp>
      <p:sp>
        <p:nvSpPr>
          <p:cNvPr id="3" name="Rectangle 2">
            <a:extLst>
              <a:ext uri="{FF2B5EF4-FFF2-40B4-BE49-F238E27FC236}">
                <a16:creationId xmlns:a16="http://schemas.microsoft.com/office/drawing/2014/main" id="{A9E78172-9A51-0B4B-B606-8CF96FDEB3F2}"/>
              </a:ext>
            </a:extLst>
          </p:cNvPr>
          <p:cNvSpPr/>
          <p:nvPr/>
        </p:nvSpPr>
        <p:spPr>
          <a:xfrm>
            <a:off x="1167057" y="883233"/>
            <a:ext cx="10335125" cy="954107"/>
          </a:xfrm>
          <a:prstGeom prst="rect">
            <a:avLst/>
          </a:prstGeom>
        </p:spPr>
        <p:txBody>
          <a:bodyPr wrap="square">
            <a:spAutoFit/>
          </a:bodyPr>
          <a:lstStyle/>
          <a:p>
            <a:pPr marL="457200" indent="-457200" algn="just">
              <a:buFont typeface="Arial" panose="020B0604020202020204" pitchFamily="34" charset="0"/>
              <a:buChar char="•"/>
            </a:pPr>
            <a:r>
              <a:rPr lang="en-US" sz="2800" dirty="0">
                <a:solidFill>
                  <a:srgbClr val="0A0A0A"/>
                </a:solidFill>
                <a:latin typeface="Arial" panose="020B0604020202020204" pitchFamily="34" charset="0"/>
                <a:cs typeface="Arial" panose="020B0604020202020204" pitchFamily="34" charset="0"/>
              </a:rPr>
              <a:t>87% believe that Jesus was a real person who came to earth, and 78% believe He was born to a virgin.</a:t>
            </a:r>
            <a:endParaRPr lang="en-US" sz="28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F8DE9DF-C415-264A-8B6A-FE640CEEAEC7}"/>
              </a:ext>
            </a:extLst>
          </p:cNvPr>
          <p:cNvSpPr/>
          <p:nvPr/>
        </p:nvSpPr>
        <p:spPr>
          <a:xfrm>
            <a:off x="1167057" y="2010191"/>
            <a:ext cx="10455441" cy="954107"/>
          </a:xfrm>
          <a:prstGeom prst="rect">
            <a:avLst/>
          </a:prstGeom>
        </p:spPr>
        <p:txBody>
          <a:bodyPr wrap="square">
            <a:spAutoFit/>
          </a:bodyPr>
          <a:lstStyle/>
          <a:p>
            <a:pPr marL="457200" indent="-457200" algn="just">
              <a:buFont typeface="Arial" panose="020B0604020202020204" pitchFamily="34" charset="0"/>
              <a:buChar char="•"/>
            </a:pPr>
            <a:r>
              <a:rPr lang="en-US" sz="2800" dirty="0">
                <a:solidFill>
                  <a:srgbClr val="0A0A0A"/>
                </a:solidFill>
                <a:latin typeface="Arial" panose="020B0604020202020204" pitchFamily="34" charset="0"/>
                <a:cs typeface="Arial" panose="020B0604020202020204" pitchFamily="34" charset="0"/>
              </a:rPr>
              <a:t>Yet, almost half (46%) believe that Jesus committed sins, and over half (51%) say He died, but </a:t>
            </a:r>
            <a:r>
              <a:rPr lang="en-US" sz="2800" b="1" i="1" dirty="0">
                <a:solidFill>
                  <a:srgbClr val="0A0A0A"/>
                </a:solidFill>
                <a:latin typeface="Arial" panose="020B0604020202020204" pitchFamily="34" charset="0"/>
                <a:cs typeface="Arial" panose="020B0604020202020204" pitchFamily="34" charset="0"/>
              </a:rPr>
              <a:t>did not </a:t>
            </a:r>
            <a:r>
              <a:rPr lang="en-US" sz="2800" dirty="0">
                <a:solidFill>
                  <a:srgbClr val="0A0A0A"/>
                </a:solidFill>
                <a:latin typeface="Arial" panose="020B0604020202020204" pitchFamily="34" charset="0"/>
                <a:cs typeface="Arial" panose="020B0604020202020204" pitchFamily="34" charset="0"/>
              </a:rPr>
              <a:t>rise from the dead!</a:t>
            </a:r>
            <a:endParaRPr lang="en-US" sz="28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288213A-F873-4649-AF5E-CFC5C57CEE43}"/>
              </a:ext>
            </a:extLst>
          </p:cNvPr>
          <p:cNvSpPr/>
          <p:nvPr/>
        </p:nvSpPr>
        <p:spPr>
          <a:xfrm>
            <a:off x="673758" y="3296231"/>
            <a:ext cx="10828424" cy="954107"/>
          </a:xfrm>
          <a:prstGeom prst="rect">
            <a:avLst/>
          </a:prstGeom>
        </p:spPr>
        <p:txBody>
          <a:bodyPr wrap="square">
            <a:spAutoFit/>
          </a:bodyPr>
          <a:lstStyle/>
          <a:p>
            <a:pPr algn="just"/>
            <a:r>
              <a:rPr lang="en-US" sz="2800" dirty="0">
                <a:latin typeface="Arial" panose="020B0604020202020204" pitchFamily="34" charset="0"/>
                <a:cs typeface="Arial" panose="020B0604020202020204" pitchFamily="34" charset="0"/>
              </a:rPr>
              <a:t>And what did these teens say about Christianity being the only way to salvation?</a:t>
            </a:r>
          </a:p>
        </p:txBody>
      </p:sp>
      <p:sp>
        <p:nvSpPr>
          <p:cNvPr id="6" name="Rectangle 5">
            <a:extLst>
              <a:ext uri="{FF2B5EF4-FFF2-40B4-BE49-F238E27FC236}">
                <a16:creationId xmlns:a16="http://schemas.microsoft.com/office/drawing/2014/main" id="{D7333B03-8957-5947-A800-4EFDC3C46A1E}"/>
              </a:ext>
            </a:extLst>
          </p:cNvPr>
          <p:cNvSpPr/>
          <p:nvPr/>
        </p:nvSpPr>
        <p:spPr>
          <a:xfrm>
            <a:off x="1167057" y="4248482"/>
            <a:ext cx="10455441" cy="1384995"/>
          </a:xfrm>
          <a:prstGeom prst="rect">
            <a:avLst/>
          </a:prstGeom>
        </p:spPr>
        <p:txBody>
          <a:bodyPr wrap="square">
            <a:spAutoFit/>
          </a:bodyPr>
          <a:lstStyle/>
          <a:p>
            <a:pPr marL="457200" indent="-457200" algn="just">
              <a:buFont typeface="Arial" panose="020B0604020202020204" pitchFamily="34" charset="0"/>
              <a:buChar char="•"/>
            </a:pPr>
            <a:r>
              <a:rPr lang="en-US" sz="2800" dirty="0">
                <a:solidFill>
                  <a:srgbClr val="0A0A0A"/>
                </a:solidFill>
                <a:latin typeface="Arial" panose="020B0604020202020204" pitchFamily="34" charset="0"/>
                <a:cs typeface="Arial" panose="020B0604020202020204" pitchFamily="34" charset="0"/>
              </a:rPr>
              <a:t>48% of teenagers today believe that it doesn’t matter what religious faith you associate with because they all believe the same principles and truth.</a:t>
            </a:r>
            <a:endParaRPr lang="en-US" sz="28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69B4A0C-3AA0-1345-AEA8-8E0F30B4C6B5}"/>
              </a:ext>
            </a:extLst>
          </p:cNvPr>
          <p:cNvSpPr/>
          <p:nvPr/>
        </p:nvSpPr>
        <p:spPr>
          <a:xfrm>
            <a:off x="1167057" y="5771542"/>
            <a:ext cx="10335125" cy="954107"/>
          </a:xfrm>
          <a:prstGeom prst="rect">
            <a:avLst/>
          </a:prstGeom>
        </p:spPr>
        <p:txBody>
          <a:bodyPr wrap="square">
            <a:spAutoFit/>
          </a:bodyPr>
          <a:lstStyle/>
          <a:p>
            <a:pPr marL="457200" indent="-457200" algn="just">
              <a:buFont typeface="Arial" panose="020B0604020202020204" pitchFamily="34" charset="0"/>
              <a:buChar char="•"/>
            </a:pPr>
            <a:r>
              <a:rPr lang="en-US" sz="2800" dirty="0">
                <a:solidFill>
                  <a:srgbClr val="0A0A0A"/>
                </a:solidFill>
                <a:latin typeface="Arial" panose="020B0604020202020204" pitchFamily="34" charset="0"/>
                <a:cs typeface="Arial" panose="020B0604020202020204" pitchFamily="34" charset="0"/>
              </a:rPr>
              <a:t>58% believe that that all religious faiths teach equally valid truth.</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29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dissolv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6A74D2-BCF0-D54E-B2D5-29AE6A0DB61F}"/>
              </a:ext>
            </a:extLst>
          </p:cNvPr>
          <p:cNvSpPr txBox="1"/>
          <p:nvPr/>
        </p:nvSpPr>
        <p:spPr>
          <a:xfrm>
            <a:off x="950494" y="276719"/>
            <a:ext cx="10299032" cy="2462213"/>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The vast majority of “believing kids” today (65%) either believes or suspects that there is “no way to tell which religion is true!” </a:t>
            </a:r>
          </a:p>
          <a:p>
            <a:pPr algn="just"/>
            <a:endParaRPr lang="en-US" sz="14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And their view of God is so distorted that they are not convinced that the Jesus of the Bible is the way, the truth, and the life (</a:t>
            </a:r>
            <a:r>
              <a:rPr lang="en-US" sz="2800" b="1" dirty="0">
                <a:solidFill>
                  <a:srgbClr val="FF0000"/>
                </a:solidFill>
                <a:latin typeface="Arial" panose="020B0604020202020204" pitchFamily="34" charset="0"/>
                <a:cs typeface="Arial" panose="020B0604020202020204" pitchFamily="34" charset="0"/>
              </a:rPr>
              <a:t>John 14:6</a:t>
            </a:r>
            <a:r>
              <a:rPr lang="en-US" sz="2800" dirty="0">
                <a:latin typeface="Arial" panose="020B0604020202020204" pitchFamily="34" charset="0"/>
                <a:cs typeface="Arial" panose="020B0604020202020204" pitchFamily="34" charset="0"/>
              </a:rPr>
              <a:t>), for “all the world.”</a:t>
            </a:r>
          </a:p>
        </p:txBody>
      </p:sp>
      <p:sp>
        <p:nvSpPr>
          <p:cNvPr id="3" name="TextBox 2">
            <a:extLst>
              <a:ext uri="{FF2B5EF4-FFF2-40B4-BE49-F238E27FC236}">
                <a16:creationId xmlns:a16="http://schemas.microsoft.com/office/drawing/2014/main" id="{38987A15-2B9F-1D47-8ADB-6B2F3E33E8B8}"/>
              </a:ext>
            </a:extLst>
          </p:cNvPr>
          <p:cNvSpPr txBox="1"/>
          <p:nvPr/>
        </p:nvSpPr>
        <p:spPr>
          <a:xfrm>
            <a:off x="2031907" y="3000541"/>
            <a:ext cx="7919635" cy="1384995"/>
          </a:xfrm>
          <a:prstGeom prst="rect">
            <a:avLst/>
          </a:prstGeom>
          <a:noFill/>
          <a:ln w="28575">
            <a:solidFill>
              <a:schemeClr val="tx1"/>
            </a:solidFill>
          </a:ln>
        </p:spPr>
        <p:txBody>
          <a:bodyPr wrap="square" rtlCol="0">
            <a:spAutoFit/>
          </a:bodyPr>
          <a:lstStyle/>
          <a:p>
            <a:pPr algn="just"/>
            <a:r>
              <a:rPr lang="en-US" sz="2800" dirty="0">
                <a:latin typeface="Arial" panose="020B0604020202020204" pitchFamily="34" charset="0"/>
                <a:cs typeface="Arial" panose="020B0604020202020204" pitchFamily="34" charset="0"/>
              </a:rPr>
              <a:t>It is not that they are rejecting Christianity as they know it – they have simply been influenced to </a:t>
            </a:r>
            <a:r>
              <a:rPr lang="en-US" sz="2800" b="1" i="1" dirty="0">
                <a:latin typeface="Arial" panose="020B0604020202020204" pitchFamily="34" charset="0"/>
                <a:cs typeface="Arial" panose="020B0604020202020204" pitchFamily="34" charset="0"/>
              </a:rPr>
              <a:t>redefine it </a:t>
            </a:r>
            <a:r>
              <a:rPr lang="en-US" sz="2800" dirty="0">
                <a:latin typeface="Arial" panose="020B0604020202020204" pitchFamily="34" charset="0"/>
                <a:cs typeface="Arial" panose="020B0604020202020204" pitchFamily="34" charset="0"/>
              </a:rPr>
              <a:t>according to their cultural setting. </a:t>
            </a:r>
          </a:p>
        </p:txBody>
      </p:sp>
      <p:sp>
        <p:nvSpPr>
          <p:cNvPr id="4" name="Rectangle 3">
            <a:extLst>
              <a:ext uri="{FF2B5EF4-FFF2-40B4-BE49-F238E27FC236}">
                <a16:creationId xmlns:a16="http://schemas.microsoft.com/office/drawing/2014/main" id="{51E44946-596C-194E-A6E7-630BC89285E2}"/>
              </a:ext>
            </a:extLst>
          </p:cNvPr>
          <p:cNvSpPr/>
          <p:nvPr/>
        </p:nvSpPr>
        <p:spPr>
          <a:xfrm>
            <a:off x="1275347" y="4751196"/>
            <a:ext cx="9432759" cy="954107"/>
          </a:xfrm>
          <a:prstGeom prst="rect">
            <a:avLst/>
          </a:prstGeom>
        </p:spPr>
        <p:txBody>
          <a:bodyPr wrap="square">
            <a:spAutoFit/>
          </a:bodyPr>
          <a:lstStyle/>
          <a:p>
            <a:pPr marL="457200" indent="-457200" algn="just">
              <a:buFont typeface="Arial" panose="020B0604020202020204" pitchFamily="34" charset="0"/>
              <a:buChar char="•"/>
            </a:pPr>
            <a:r>
              <a:rPr lang="en-US" sz="2800" dirty="0">
                <a:solidFill>
                  <a:srgbClr val="0A0A0A"/>
                </a:solidFill>
                <a:latin typeface="Arial" panose="020B0604020202020204" pitchFamily="34" charset="0"/>
                <a:cs typeface="Arial" panose="020B0604020202020204" pitchFamily="34" charset="0"/>
              </a:rPr>
              <a:t>They are putting together their own religious canon in a smorgasbord style. - JM</a:t>
            </a:r>
            <a:endParaRPr lang="en-US" sz="28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39026B3-EAD6-2543-B0CE-3323A0FF41E0}"/>
              </a:ext>
            </a:extLst>
          </p:cNvPr>
          <p:cNvSpPr/>
          <p:nvPr/>
        </p:nvSpPr>
        <p:spPr>
          <a:xfrm>
            <a:off x="1275346" y="5705303"/>
            <a:ext cx="9432759" cy="954107"/>
          </a:xfrm>
          <a:prstGeom prst="rect">
            <a:avLst/>
          </a:prstGeom>
        </p:spPr>
        <p:txBody>
          <a:bodyPr wrap="square">
            <a:spAutoFit/>
          </a:bodyPr>
          <a:lstStyle/>
          <a:p>
            <a:pPr marL="457200" indent="-457200" algn="just">
              <a:buFont typeface="Arial" panose="020B0604020202020204" pitchFamily="34" charset="0"/>
              <a:buChar char="•"/>
            </a:pPr>
            <a:r>
              <a:rPr lang="en-US" sz="2800" dirty="0">
                <a:solidFill>
                  <a:srgbClr val="0A0A0A"/>
                </a:solidFill>
                <a:latin typeface="Arial" panose="020B0604020202020204" pitchFamily="34" charset="0"/>
                <a:cs typeface="Arial" panose="020B0604020202020204" pitchFamily="34" charset="0"/>
              </a:rPr>
              <a:t>They are being encouraged to piece together their own faith, that way it is personal and will not offend any one.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823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B97AB9-DD75-7141-89E5-52424B5A90C1}"/>
              </a:ext>
            </a:extLst>
          </p:cNvPr>
          <p:cNvSpPr/>
          <p:nvPr/>
        </p:nvSpPr>
        <p:spPr>
          <a:xfrm>
            <a:off x="1010651" y="363282"/>
            <a:ext cx="9432759" cy="954107"/>
          </a:xfrm>
          <a:prstGeom prst="rect">
            <a:avLst/>
          </a:prstGeom>
        </p:spPr>
        <p:txBody>
          <a:bodyPr wrap="square">
            <a:spAutoFit/>
          </a:bodyPr>
          <a:lstStyle/>
          <a:p>
            <a:pPr marL="457200" indent="-457200" algn="just">
              <a:buFont typeface="Arial" panose="020B0604020202020204" pitchFamily="34" charset="0"/>
              <a:buChar char="•"/>
            </a:pPr>
            <a:r>
              <a:rPr lang="en-US" sz="2800" dirty="0">
                <a:solidFill>
                  <a:srgbClr val="0A0A0A"/>
                </a:solidFill>
                <a:latin typeface="Arial" panose="020B0604020202020204" pitchFamily="34" charset="0"/>
                <a:cs typeface="Arial" panose="020B0604020202020204" pitchFamily="34" charset="0"/>
              </a:rPr>
              <a:t>It is an atmosphere of whatever you think is OK, “Just don’t tell me what to think </a:t>
            </a:r>
            <a:r>
              <a:rPr lang="en-US" sz="2800" u="sng" dirty="0">
                <a:solidFill>
                  <a:srgbClr val="0A0A0A"/>
                </a:solidFill>
                <a:latin typeface="Arial" panose="020B0604020202020204" pitchFamily="34" charset="0"/>
                <a:cs typeface="Arial" panose="020B0604020202020204" pitchFamily="34" charset="0"/>
              </a:rPr>
              <a:t>I’ll figure it out myself</a:t>
            </a:r>
            <a:r>
              <a:rPr lang="en-US" sz="2800" dirty="0">
                <a:solidFill>
                  <a:srgbClr val="0A0A0A"/>
                </a:solidFill>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9AA7AB1-B97F-864A-BD48-4DD5C9EF1E34}"/>
              </a:ext>
            </a:extLst>
          </p:cNvPr>
          <p:cNvSpPr/>
          <p:nvPr/>
        </p:nvSpPr>
        <p:spPr>
          <a:xfrm>
            <a:off x="1010650" y="2115882"/>
            <a:ext cx="10082466" cy="1384995"/>
          </a:xfrm>
          <a:prstGeom prst="rect">
            <a:avLst/>
          </a:prstGeom>
        </p:spPr>
        <p:txBody>
          <a:bodyPr wrap="square">
            <a:spAutoFit/>
          </a:bodyPr>
          <a:lstStyle/>
          <a:p>
            <a:pPr algn="just"/>
            <a:r>
              <a:rPr lang="en-US" sz="2800" dirty="0">
                <a:latin typeface="Arial" panose="020B0604020202020204" pitchFamily="34" charset="0"/>
                <a:cs typeface="Arial" panose="020B0604020202020204" pitchFamily="34" charset="0"/>
              </a:rPr>
              <a:t>What is alarming is how they determine what is true and good. “Figuring it out” ends up being a little truth and a little error, until they end up with erroneous beliefs! </a:t>
            </a:r>
          </a:p>
        </p:txBody>
      </p:sp>
    </p:spTree>
    <p:extLst>
      <p:ext uri="{BB962C8B-B14F-4D97-AF65-F5344CB8AC3E}">
        <p14:creationId xmlns:p14="http://schemas.microsoft.com/office/powerpoint/2010/main" val="108826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Rectangle 7">
            <a:extLst>
              <a:ext uri="{FF2B5EF4-FFF2-40B4-BE49-F238E27FC236}">
                <a16:creationId xmlns:a16="http://schemas.microsoft.com/office/drawing/2014/main" id="{E3C291EF-666D-8B49-8B21-216E5AF2864A}"/>
              </a:ext>
            </a:extLst>
          </p:cNvPr>
          <p:cNvSpPr/>
          <p:nvPr/>
        </p:nvSpPr>
        <p:spPr>
          <a:xfrm>
            <a:off x="3176337" y="489877"/>
            <a:ext cx="8217568" cy="954107"/>
          </a:xfrm>
          <a:prstGeom prst="rect">
            <a:avLst/>
          </a:prstGeom>
        </p:spPr>
        <p:txBody>
          <a:bodyPr wrap="square">
            <a:spAutoFit/>
          </a:bodyPr>
          <a:lstStyle/>
          <a:p>
            <a:pPr algn="just"/>
            <a:r>
              <a:rPr lang="en-US" sz="2800" b="1" dirty="0">
                <a:solidFill>
                  <a:srgbClr val="0A0A0A"/>
                </a:solidFill>
                <a:latin typeface="Arial" panose="020B0604020202020204" pitchFamily="34" charset="0"/>
                <a:cs typeface="Arial" panose="020B0604020202020204" pitchFamily="34" charset="0"/>
              </a:rPr>
              <a:t>2. </a:t>
            </a:r>
            <a:r>
              <a:rPr lang="en-US" sz="2800" dirty="0">
                <a:solidFill>
                  <a:srgbClr val="0A0A0A"/>
                </a:solidFill>
                <a:latin typeface="Arial" panose="020B0604020202020204" pitchFamily="34" charset="0"/>
                <a:cs typeface="Arial" panose="020B0604020202020204" pitchFamily="34" charset="0"/>
              </a:rPr>
              <a:t>Our kids are Embracing Distorted Beliefs About </a:t>
            </a:r>
            <a:r>
              <a:rPr lang="en-US" sz="2800" b="1" dirty="0">
                <a:solidFill>
                  <a:srgbClr val="0A0A0A"/>
                </a:solidFill>
                <a:latin typeface="Arial" panose="020B0604020202020204" pitchFamily="34" charset="0"/>
                <a:cs typeface="Arial" panose="020B0604020202020204" pitchFamily="34" charset="0"/>
              </a:rPr>
              <a:t>TRUTH</a:t>
            </a:r>
            <a:r>
              <a:rPr lang="en-US" sz="2800" dirty="0">
                <a:solidFill>
                  <a:srgbClr val="0A0A0A"/>
                </a:solidFill>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F981C62-47FB-2243-9DD4-65917F5A194C}"/>
              </a:ext>
            </a:extLst>
          </p:cNvPr>
          <p:cNvSpPr txBox="1"/>
          <p:nvPr/>
        </p:nvSpPr>
        <p:spPr>
          <a:xfrm>
            <a:off x="678202" y="1961147"/>
            <a:ext cx="1923925"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Illustration:</a:t>
            </a:r>
          </a:p>
        </p:txBody>
      </p:sp>
      <p:sp>
        <p:nvSpPr>
          <p:cNvPr id="9" name="TextBox 8">
            <a:extLst>
              <a:ext uri="{FF2B5EF4-FFF2-40B4-BE49-F238E27FC236}">
                <a16:creationId xmlns:a16="http://schemas.microsoft.com/office/drawing/2014/main" id="{9E470DFB-BA5A-A84B-A115-E75D76E74A48}"/>
              </a:ext>
            </a:extLst>
          </p:cNvPr>
          <p:cNvSpPr txBox="1"/>
          <p:nvPr/>
        </p:nvSpPr>
        <p:spPr>
          <a:xfrm>
            <a:off x="854241" y="2571306"/>
            <a:ext cx="10996863"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Picture an adult teaching a youth class who has just finished reading a Scripture and then asks a student: “What does this verse mean?”</a:t>
            </a:r>
          </a:p>
        </p:txBody>
      </p:sp>
      <p:sp>
        <p:nvSpPr>
          <p:cNvPr id="10" name="Rectangle 9">
            <a:extLst>
              <a:ext uri="{FF2B5EF4-FFF2-40B4-BE49-F238E27FC236}">
                <a16:creationId xmlns:a16="http://schemas.microsoft.com/office/drawing/2014/main" id="{1B58A06B-D6A9-9044-8C33-EAD7B3B8417B}"/>
              </a:ext>
            </a:extLst>
          </p:cNvPr>
          <p:cNvSpPr/>
          <p:nvPr/>
        </p:nvSpPr>
        <p:spPr>
          <a:xfrm>
            <a:off x="1254931" y="3960237"/>
            <a:ext cx="8767374" cy="523220"/>
          </a:xfrm>
          <a:prstGeom prst="rect">
            <a:avLst/>
          </a:prstGeom>
        </p:spPr>
        <p:txBody>
          <a:bodyPr wrap="square">
            <a:spAutoFit/>
          </a:bodyPr>
          <a:lstStyle/>
          <a:p>
            <a:pPr algn="just"/>
            <a:r>
              <a:rPr lang="en-US" sz="2800" dirty="0">
                <a:latin typeface="Arial" panose="020B0604020202020204" pitchFamily="34" charset="0"/>
                <a:cs typeface="Arial" panose="020B0604020202020204" pitchFamily="34" charset="0"/>
              </a:rPr>
              <a:t>Response: “Well, what this verse means to me is . . .”</a:t>
            </a:r>
          </a:p>
        </p:txBody>
      </p:sp>
      <p:sp>
        <p:nvSpPr>
          <p:cNvPr id="5" name="Oval 4">
            <a:extLst>
              <a:ext uri="{FF2B5EF4-FFF2-40B4-BE49-F238E27FC236}">
                <a16:creationId xmlns:a16="http://schemas.microsoft.com/office/drawing/2014/main" id="{AD2712C4-8F64-364E-B6EF-76A174879243}"/>
              </a:ext>
            </a:extLst>
          </p:cNvPr>
          <p:cNvSpPr/>
          <p:nvPr/>
        </p:nvSpPr>
        <p:spPr>
          <a:xfrm>
            <a:off x="7724273" y="3860899"/>
            <a:ext cx="1010652" cy="7218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3719E69-7255-1348-81DD-49C0A19615A5}"/>
              </a:ext>
            </a:extLst>
          </p:cNvPr>
          <p:cNvSpPr txBox="1"/>
          <p:nvPr/>
        </p:nvSpPr>
        <p:spPr>
          <a:xfrm>
            <a:off x="1137571" y="4918280"/>
            <a:ext cx="10256334"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Don’t underestimate this subtle shift  with these two little words.</a:t>
            </a:r>
          </a:p>
        </p:txBody>
      </p:sp>
      <p:sp>
        <p:nvSpPr>
          <p:cNvPr id="12" name="TextBox 11">
            <a:extLst>
              <a:ext uri="{FF2B5EF4-FFF2-40B4-BE49-F238E27FC236}">
                <a16:creationId xmlns:a16="http://schemas.microsoft.com/office/drawing/2014/main" id="{9BF10CF2-1619-584A-BE7A-E7B26E394423}"/>
              </a:ext>
            </a:extLst>
          </p:cNvPr>
          <p:cNvSpPr txBox="1"/>
          <p:nvPr/>
        </p:nvSpPr>
        <p:spPr>
          <a:xfrm>
            <a:off x="397042" y="5686902"/>
            <a:ext cx="11357809" cy="954107"/>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Most are not looking to the text for truth; they are actually looking within themselves. (70%) of youth say there is no absolute moral truth.</a:t>
            </a:r>
          </a:p>
        </p:txBody>
      </p:sp>
    </p:spTree>
    <p:extLst>
      <p:ext uri="{BB962C8B-B14F-4D97-AF65-F5344CB8AC3E}">
        <p14:creationId xmlns:p14="http://schemas.microsoft.com/office/powerpoint/2010/main" val="424506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strVal val="4*#ppt_w"/>
                                          </p:val>
                                        </p:tav>
                                        <p:tav tm="100000">
                                          <p:val>
                                            <p:strVal val="#ppt_w"/>
                                          </p:val>
                                        </p:tav>
                                      </p:tavLst>
                                    </p:anim>
                                    <p:anim calcmode="lin" valueType="num">
                                      <p:cBhvr>
                                        <p:cTn id="23"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5" grpId="0" animBg="1"/>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a:extLst>
              <a:ext uri="{FF2B5EF4-FFF2-40B4-BE49-F238E27FC236}">
                <a16:creationId xmlns:a16="http://schemas.microsoft.com/office/drawing/2014/main" id="{11A07B04-71B8-A642-BA0C-4F289F17B7AF}"/>
              </a:ext>
            </a:extLst>
          </p:cNvPr>
          <p:cNvSpPr txBox="1"/>
          <p:nvPr/>
        </p:nvSpPr>
        <p:spPr>
          <a:xfrm>
            <a:off x="3669632" y="327056"/>
            <a:ext cx="6978316" cy="1384995"/>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Bible class teachers of young people must be teachers of Scriptural Truth – NOT just facilitators in the classroom.</a:t>
            </a:r>
          </a:p>
        </p:txBody>
      </p:sp>
      <p:sp>
        <p:nvSpPr>
          <p:cNvPr id="9" name="TextBox 8">
            <a:extLst>
              <a:ext uri="{FF2B5EF4-FFF2-40B4-BE49-F238E27FC236}">
                <a16:creationId xmlns:a16="http://schemas.microsoft.com/office/drawing/2014/main" id="{0ADF78FD-2D18-7245-93EE-2D5F99C776E3}"/>
              </a:ext>
            </a:extLst>
          </p:cNvPr>
          <p:cNvSpPr txBox="1"/>
          <p:nvPr/>
        </p:nvSpPr>
        <p:spPr>
          <a:xfrm>
            <a:off x="688699" y="2167294"/>
            <a:ext cx="10825522" cy="1384995"/>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People today (not just young people), tend to hear truth through their own “filter,” which tells them that all truth is subjectively and personally determined.  e.g.</a:t>
            </a:r>
          </a:p>
        </p:txBody>
      </p:sp>
      <p:sp>
        <p:nvSpPr>
          <p:cNvPr id="10" name="TextBox 9">
            <a:extLst>
              <a:ext uri="{FF2B5EF4-FFF2-40B4-BE49-F238E27FC236}">
                <a16:creationId xmlns:a16="http://schemas.microsoft.com/office/drawing/2014/main" id="{1653D0D7-A558-FF4C-B39A-7EA2F567FC11}"/>
              </a:ext>
            </a:extLst>
          </p:cNvPr>
          <p:cNvSpPr txBox="1"/>
          <p:nvPr/>
        </p:nvSpPr>
        <p:spPr>
          <a:xfrm>
            <a:off x="1882666" y="3776699"/>
            <a:ext cx="7874944"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Ask, “Is it wrong to engage in premarital sex?</a:t>
            </a:r>
          </a:p>
        </p:txBody>
      </p:sp>
      <p:sp>
        <p:nvSpPr>
          <p:cNvPr id="11" name="TextBox 10">
            <a:extLst>
              <a:ext uri="{FF2B5EF4-FFF2-40B4-BE49-F238E27FC236}">
                <a16:creationId xmlns:a16="http://schemas.microsoft.com/office/drawing/2014/main" id="{9FAEDE13-485F-4D42-A06C-F4B6284F2EF0}"/>
              </a:ext>
            </a:extLst>
          </p:cNvPr>
          <p:cNvSpPr txBox="1"/>
          <p:nvPr/>
        </p:nvSpPr>
        <p:spPr>
          <a:xfrm>
            <a:off x="1882666" y="4462774"/>
            <a:ext cx="7874944"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Response: “Well, I believe it’s wrong for me.”</a:t>
            </a:r>
          </a:p>
        </p:txBody>
      </p:sp>
      <p:sp>
        <p:nvSpPr>
          <p:cNvPr id="12" name="TextBox 11">
            <a:extLst>
              <a:ext uri="{FF2B5EF4-FFF2-40B4-BE49-F238E27FC236}">
                <a16:creationId xmlns:a16="http://schemas.microsoft.com/office/drawing/2014/main" id="{CFBEFC38-5D46-B445-B129-A78976FDF689}"/>
              </a:ext>
            </a:extLst>
          </p:cNvPr>
          <p:cNvSpPr txBox="1"/>
          <p:nvPr/>
        </p:nvSpPr>
        <p:spPr>
          <a:xfrm>
            <a:off x="1882666" y="5148849"/>
            <a:ext cx="9956408"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Ask: “But do you believe the Bible teaches that it’s wrong for everyone.”</a:t>
            </a:r>
          </a:p>
        </p:txBody>
      </p:sp>
      <p:sp>
        <p:nvSpPr>
          <p:cNvPr id="13" name="TextBox 12">
            <a:extLst>
              <a:ext uri="{FF2B5EF4-FFF2-40B4-BE49-F238E27FC236}">
                <a16:creationId xmlns:a16="http://schemas.microsoft.com/office/drawing/2014/main" id="{D09E8B89-35A5-B048-9367-FB877D1E3FF2}"/>
              </a:ext>
            </a:extLst>
          </p:cNvPr>
          <p:cNvSpPr txBox="1"/>
          <p:nvPr/>
        </p:nvSpPr>
        <p:spPr>
          <a:xfrm>
            <a:off x="1882666" y="5834924"/>
            <a:ext cx="9956408" cy="83099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Response: “I believe it’s wrong for me, but I don’t think I can judge other people on what they do .”</a:t>
            </a:r>
          </a:p>
        </p:txBody>
      </p:sp>
    </p:spTree>
    <p:extLst>
      <p:ext uri="{BB962C8B-B14F-4D97-AF65-F5344CB8AC3E}">
        <p14:creationId xmlns:p14="http://schemas.microsoft.com/office/powerpoint/2010/main" val="351405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a:extLst>
              <a:ext uri="{FF2B5EF4-FFF2-40B4-BE49-F238E27FC236}">
                <a16:creationId xmlns:a16="http://schemas.microsoft.com/office/drawing/2014/main" id="{DA0FEB55-17C9-484D-9780-980FE46FB955}"/>
              </a:ext>
            </a:extLst>
          </p:cNvPr>
          <p:cNvSpPr txBox="1"/>
          <p:nvPr/>
        </p:nvSpPr>
        <p:spPr>
          <a:xfrm>
            <a:off x="2979651" y="194706"/>
            <a:ext cx="8919582" cy="1815882"/>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It is not that this one doesn’t believe the Bible provides a clear moral truth, rather, many young people have been </a:t>
            </a:r>
            <a:r>
              <a:rPr lang="en-US" sz="2800" b="1" i="1" dirty="0">
                <a:latin typeface="Arial" panose="020B0604020202020204" pitchFamily="34" charset="0"/>
                <a:cs typeface="Arial" panose="020B0604020202020204" pitchFamily="34" charset="0"/>
              </a:rPr>
              <a:t>culturally conditioned </a:t>
            </a:r>
            <a:r>
              <a:rPr lang="en-US" sz="2800" dirty="0">
                <a:latin typeface="Arial" panose="020B0604020202020204" pitchFamily="34" charset="0"/>
                <a:cs typeface="Arial" panose="020B0604020202020204" pitchFamily="34" charset="0"/>
              </a:rPr>
              <a:t>to believe that truth is not true for them until they choose to believe it. </a:t>
            </a:r>
          </a:p>
        </p:txBody>
      </p:sp>
      <p:sp>
        <p:nvSpPr>
          <p:cNvPr id="9" name="Rectangle 8">
            <a:extLst>
              <a:ext uri="{FF2B5EF4-FFF2-40B4-BE49-F238E27FC236}">
                <a16:creationId xmlns:a16="http://schemas.microsoft.com/office/drawing/2014/main" id="{D795197A-B162-A14E-A499-7FC1562FBF7C}"/>
              </a:ext>
            </a:extLst>
          </p:cNvPr>
          <p:cNvSpPr/>
          <p:nvPr/>
        </p:nvSpPr>
        <p:spPr>
          <a:xfrm>
            <a:off x="1435409" y="2177070"/>
            <a:ext cx="10335125" cy="954107"/>
          </a:xfrm>
          <a:prstGeom prst="rect">
            <a:avLst/>
          </a:prstGeom>
        </p:spPr>
        <p:txBody>
          <a:bodyPr wrap="square">
            <a:spAutoFit/>
          </a:bodyPr>
          <a:lstStyle/>
          <a:p>
            <a:pPr marL="457200" indent="-457200" algn="just">
              <a:buFont typeface="Arial" panose="020B0604020202020204" pitchFamily="34" charset="0"/>
              <a:buChar char="•"/>
            </a:pPr>
            <a:r>
              <a:rPr lang="en-US" sz="2800" dirty="0">
                <a:solidFill>
                  <a:srgbClr val="0A0A0A"/>
                </a:solidFill>
                <a:latin typeface="Arial" panose="020B0604020202020204" pitchFamily="34" charset="0"/>
                <a:cs typeface="Arial" panose="020B0604020202020204" pitchFamily="34" charset="0"/>
              </a:rPr>
              <a:t>Which is why 81% of our kids claim that “all truth is relative to the individual and his / her circumstances.”</a:t>
            </a:r>
            <a:endParaRPr lang="en-US" sz="28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54F4560-6E88-C94E-B86B-1ADACA4100D8}"/>
              </a:ext>
            </a:extLst>
          </p:cNvPr>
          <p:cNvSpPr txBox="1"/>
          <p:nvPr/>
        </p:nvSpPr>
        <p:spPr>
          <a:xfrm>
            <a:off x="2850952" y="4137057"/>
            <a:ext cx="8919582" cy="954107"/>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You might be wondering who is teaching kids these things, and how is it escaping my awareness?</a:t>
            </a:r>
          </a:p>
        </p:txBody>
      </p:sp>
      <p:sp>
        <p:nvSpPr>
          <p:cNvPr id="11" name="TextBox 10">
            <a:extLst>
              <a:ext uri="{FF2B5EF4-FFF2-40B4-BE49-F238E27FC236}">
                <a16:creationId xmlns:a16="http://schemas.microsoft.com/office/drawing/2014/main" id="{E383CFE3-C86E-E145-BB1E-92054611DF1C}"/>
              </a:ext>
            </a:extLst>
          </p:cNvPr>
          <p:cNvSpPr txBox="1"/>
          <p:nvPr/>
        </p:nvSpPr>
        <p:spPr>
          <a:xfrm>
            <a:off x="1041265" y="5375143"/>
            <a:ext cx="10729269" cy="1384995"/>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It’s a philosophy that permeates our culture – government, schools, movies, TV, and music. It’s a widespread influence known as postmodernism.</a:t>
            </a:r>
          </a:p>
        </p:txBody>
      </p:sp>
      <p:sp>
        <p:nvSpPr>
          <p:cNvPr id="12" name="Rectangle 11">
            <a:extLst>
              <a:ext uri="{FF2B5EF4-FFF2-40B4-BE49-F238E27FC236}">
                <a16:creationId xmlns:a16="http://schemas.microsoft.com/office/drawing/2014/main" id="{227AF54B-3112-8340-81CB-1B3F27948F5E}"/>
              </a:ext>
            </a:extLst>
          </p:cNvPr>
          <p:cNvSpPr/>
          <p:nvPr/>
        </p:nvSpPr>
        <p:spPr>
          <a:xfrm>
            <a:off x="3801621" y="3297659"/>
            <a:ext cx="6774138" cy="523220"/>
          </a:xfrm>
          <a:prstGeom prst="rect">
            <a:avLst/>
          </a:prstGeom>
          <a:solidFill>
            <a:schemeClr val="tx1"/>
          </a:solidFill>
        </p:spPr>
        <p:txBody>
          <a:bodyPr wrap="square">
            <a:spAutoFit/>
          </a:bodyPr>
          <a:lstStyle/>
          <a:p>
            <a:r>
              <a:rPr lang="en-US" sz="2800" dirty="0">
                <a:solidFill>
                  <a:schemeClr val="bg1"/>
                </a:solidFill>
                <a:latin typeface="Arial" charset="0"/>
                <a:ea typeface="Arial" charset="0"/>
                <a:cs typeface="Arial" charset="0"/>
              </a:rPr>
              <a:t>Understanding it </a:t>
            </a:r>
            <a:r>
              <a:rPr lang="mr-IN" sz="2800" dirty="0">
                <a:solidFill>
                  <a:schemeClr val="bg1"/>
                </a:solidFill>
                <a:latin typeface="Arial" charset="0"/>
                <a:ea typeface="Arial" charset="0"/>
                <a:cs typeface="Arial" charset="0"/>
              </a:rPr>
              <a:t>–</a:t>
            </a:r>
            <a:r>
              <a:rPr lang="en-US" sz="2800" dirty="0">
                <a:solidFill>
                  <a:schemeClr val="bg1"/>
                </a:solidFill>
                <a:latin typeface="Arial" charset="0"/>
                <a:ea typeface="Arial" charset="0"/>
                <a:cs typeface="Arial" charset="0"/>
              </a:rPr>
              <a:t> How did we get here?</a:t>
            </a:r>
          </a:p>
        </p:txBody>
      </p:sp>
    </p:spTree>
    <p:extLst>
      <p:ext uri="{BB962C8B-B14F-4D97-AF65-F5344CB8AC3E}">
        <p14:creationId xmlns:p14="http://schemas.microsoft.com/office/powerpoint/2010/main" val="351586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Rectangle 7"/>
          <p:cNvSpPr/>
          <p:nvPr/>
        </p:nvSpPr>
        <p:spPr>
          <a:xfrm>
            <a:off x="5125851" y="328650"/>
            <a:ext cx="3559277" cy="523220"/>
          </a:xfrm>
          <a:prstGeom prst="rect">
            <a:avLst/>
          </a:prstGeom>
        </p:spPr>
        <p:txBody>
          <a:bodyPr wrap="square">
            <a:spAutoFit/>
          </a:bodyPr>
          <a:lstStyle/>
          <a:p>
            <a:r>
              <a:rPr lang="en-US" sz="2800" b="1" i="0" u="none" strike="noStrike" dirty="0">
                <a:solidFill>
                  <a:srgbClr val="000000"/>
                </a:solidFill>
                <a:effectLst/>
                <a:latin typeface="Arial" charset="0"/>
                <a:ea typeface="Arial" charset="0"/>
                <a:cs typeface="Arial" charset="0"/>
              </a:rPr>
              <a:t>Why Beliefs Matter</a:t>
            </a:r>
          </a:p>
        </p:txBody>
      </p:sp>
      <p:sp>
        <p:nvSpPr>
          <p:cNvPr id="2" name="TextBox 1">
            <a:extLst>
              <a:ext uri="{FF2B5EF4-FFF2-40B4-BE49-F238E27FC236}">
                <a16:creationId xmlns:a16="http://schemas.microsoft.com/office/drawing/2014/main" id="{072EAFC7-AD4C-A14F-AE08-A827C89C42CA}"/>
              </a:ext>
            </a:extLst>
          </p:cNvPr>
          <p:cNvSpPr txBox="1"/>
          <p:nvPr/>
        </p:nvSpPr>
        <p:spPr>
          <a:xfrm>
            <a:off x="4303654" y="1019554"/>
            <a:ext cx="5203669" cy="954107"/>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No one likes pessimism.</a:t>
            </a:r>
          </a:p>
          <a:p>
            <a:pPr algn="ctr"/>
            <a:r>
              <a:rPr lang="en-US" sz="2800" dirty="0">
                <a:latin typeface="Arial" panose="020B0604020202020204" pitchFamily="34" charset="0"/>
                <a:cs typeface="Arial" panose="020B0604020202020204" pitchFamily="34" charset="0"/>
              </a:rPr>
              <a:t>Pessimism encourages no one.</a:t>
            </a:r>
          </a:p>
        </p:txBody>
      </p:sp>
      <p:sp>
        <p:nvSpPr>
          <p:cNvPr id="10" name="Rectangle 9">
            <a:extLst>
              <a:ext uri="{FF2B5EF4-FFF2-40B4-BE49-F238E27FC236}">
                <a16:creationId xmlns:a16="http://schemas.microsoft.com/office/drawing/2014/main" id="{E8852AE4-80EB-FD4E-8E00-0A8B408CBA30}"/>
              </a:ext>
            </a:extLst>
          </p:cNvPr>
          <p:cNvSpPr/>
          <p:nvPr/>
        </p:nvSpPr>
        <p:spPr>
          <a:xfrm>
            <a:off x="688699" y="2072512"/>
            <a:ext cx="10702205" cy="1384995"/>
          </a:xfrm>
          <a:prstGeom prst="rect">
            <a:avLst/>
          </a:prstGeom>
        </p:spPr>
        <p:txBody>
          <a:bodyPr wrap="square">
            <a:spAutoFit/>
          </a:bodyPr>
          <a:lstStyle/>
          <a:p>
            <a:pPr algn="just"/>
            <a:r>
              <a:rPr lang="en-US" sz="2800" dirty="0">
                <a:solidFill>
                  <a:srgbClr val="0A0A0A"/>
                </a:solidFill>
                <a:latin typeface="Arial" panose="020B0604020202020204" pitchFamily="34" charset="0"/>
                <a:cs typeface="Arial" panose="020B0604020202020204" pitchFamily="34" charset="0"/>
              </a:rPr>
              <a:t>“I don’t need to alarm you with statistics about today’s young people – if you’re a parent or one who works with young people you already know and sense the danger.</a:t>
            </a:r>
            <a:endParaRPr lang="en-US" sz="28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936BF9A-8C0A-6C40-9565-63795A101355}"/>
              </a:ext>
            </a:extLst>
          </p:cNvPr>
          <p:cNvSpPr/>
          <p:nvPr/>
        </p:nvSpPr>
        <p:spPr>
          <a:xfrm>
            <a:off x="678202" y="3638932"/>
            <a:ext cx="10712702" cy="1384995"/>
          </a:xfrm>
          <a:prstGeom prst="rect">
            <a:avLst/>
          </a:prstGeom>
        </p:spPr>
        <p:txBody>
          <a:bodyPr wrap="square">
            <a:spAutoFit/>
          </a:bodyPr>
          <a:lstStyle/>
          <a:p>
            <a:pPr algn="just"/>
            <a:r>
              <a:rPr lang="en-US" sz="2800" dirty="0">
                <a:solidFill>
                  <a:srgbClr val="0A0A0A"/>
                </a:solidFill>
                <a:latin typeface="Arial" panose="020B0604020202020204" pitchFamily="34" charset="0"/>
                <a:cs typeface="Arial" panose="020B0604020202020204" pitchFamily="34" charset="0"/>
              </a:rPr>
              <a:t>Our children today face unprecedented pressure. They are exposed to sexual temptation, school violence, alcohol, drugs, and a variety of influences that threaten to undo all that we teach them. </a:t>
            </a:r>
            <a:endParaRPr lang="en-US" sz="28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4C3871A-7F55-2549-8485-EB1A18035622}"/>
              </a:ext>
            </a:extLst>
          </p:cNvPr>
          <p:cNvSpPr/>
          <p:nvPr/>
        </p:nvSpPr>
        <p:spPr>
          <a:xfrm>
            <a:off x="678202" y="5313415"/>
            <a:ext cx="10624536" cy="1261884"/>
          </a:xfrm>
          <a:prstGeom prst="rect">
            <a:avLst/>
          </a:prstGeom>
        </p:spPr>
        <p:txBody>
          <a:bodyPr wrap="square">
            <a:spAutoFit/>
          </a:bodyPr>
          <a:lstStyle/>
          <a:p>
            <a:pPr algn="just"/>
            <a:r>
              <a:rPr lang="en-US" sz="2800" dirty="0">
                <a:solidFill>
                  <a:srgbClr val="0A0A0A"/>
                </a:solidFill>
                <a:latin typeface="Arial" panose="020B0604020202020204" pitchFamily="34" charset="0"/>
                <a:cs typeface="Arial" panose="020B0604020202020204" pitchFamily="34" charset="0"/>
              </a:rPr>
              <a:t>And while we need to fear what our kids could be tempted to do, we need to be more concerned with what they are led to believe.”</a:t>
            </a:r>
          </a:p>
          <a:p>
            <a:pPr algn="just"/>
            <a:r>
              <a:rPr lang="en-US" sz="2000" dirty="0">
                <a:solidFill>
                  <a:srgbClr val="0A0A0A"/>
                </a:solidFill>
                <a:latin typeface="Arial" panose="020B0604020202020204" pitchFamily="34" charset="0"/>
                <a:cs typeface="Arial" panose="020B0604020202020204" pitchFamily="34" charset="0"/>
              </a:rPr>
              <a:t>Josh McDowell BBTC pg.5</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284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a:extLst>
              <a:ext uri="{FF2B5EF4-FFF2-40B4-BE49-F238E27FC236}">
                <a16:creationId xmlns:a16="http://schemas.microsoft.com/office/drawing/2014/main" id="{79D04194-212F-9449-BAC0-4C2D66EEFBE2}"/>
              </a:ext>
            </a:extLst>
          </p:cNvPr>
          <p:cNvSpPr txBox="1"/>
          <p:nvPr/>
        </p:nvSpPr>
        <p:spPr>
          <a:xfrm>
            <a:off x="3259086" y="604055"/>
            <a:ext cx="8932914" cy="954107"/>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Postmodernism means: “after modernism” as a way of thinking.  </a:t>
            </a:r>
          </a:p>
        </p:txBody>
      </p:sp>
      <p:sp>
        <p:nvSpPr>
          <p:cNvPr id="9" name="TextBox 8">
            <a:extLst>
              <a:ext uri="{FF2B5EF4-FFF2-40B4-BE49-F238E27FC236}">
                <a16:creationId xmlns:a16="http://schemas.microsoft.com/office/drawing/2014/main" id="{DB8B98BF-C9F5-6C42-9620-70F3150459D5}"/>
              </a:ext>
            </a:extLst>
          </p:cNvPr>
          <p:cNvSpPr txBox="1"/>
          <p:nvPr/>
        </p:nvSpPr>
        <p:spPr>
          <a:xfrm>
            <a:off x="1983011" y="1778178"/>
            <a:ext cx="10070431" cy="954107"/>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Modernism rejected religion as superstition in favor of science and reason, and rejects any appeal to reality or truth. </a:t>
            </a:r>
          </a:p>
        </p:txBody>
      </p:sp>
      <p:sp>
        <p:nvSpPr>
          <p:cNvPr id="10" name="TextBox 9">
            <a:extLst>
              <a:ext uri="{FF2B5EF4-FFF2-40B4-BE49-F238E27FC236}">
                <a16:creationId xmlns:a16="http://schemas.microsoft.com/office/drawing/2014/main" id="{A2C18CD8-2142-C643-AED5-B98C4A513777}"/>
              </a:ext>
            </a:extLst>
          </p:cNvPr>
          <p:cNvSpPr txBox="1"/>
          <p:nvPr/>
        </p:nvSpPr>
        <p:spPr>
          <a:xfrm>
            <a:off x="1983010" y="3179275"/>
            <a:ext cx="10070431" cy="523220"/>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Postmodernism beliefs summarized:</a:t>
            </a:r>
          </a:p>
        </p:txBody>
      </p:sp>
      <p:sp>
        <p:nvSpPr>
          <p:cNvPr id="11" name="TextBox 10">
            <a:extLst>
              <a:ext uri="{FF2B5EF4-FFF2-40B4-BE49-F238E27FC236}">
                <a16:creationId xmlns:a16="http://schemas.microsoft.com/office/drawing/2014/main" id="{0868035C-BC07-4E4C-9AC3-558DC8E40915}"/>
              </a:ext>
            </a:extLst>
          </p:cNvPr>
          <p:cNvSpPr txBox="1"/>
          <p:nvPr/>
        </p:nvSpPr>
        <p:spPr>
          <a:xfrm>
            <a:off x="2290951" y="3775742"/>
            <a:ext cx="8932914" cy="461665"/>
          </a:xfrm>
          <a:prstGeom prst="rect">
            <a:avLst/>
          </a:prstGeom>
          <a:noFill/>
        </p:spPr>
        <p:txBody>
          <a:bodyPr wrap="square" rtlCol="0">
            <a:spAutoFit/>
          </a:bodyPr>
          <a:lstStyle/>
          <a:p>
            <a:pPr marL="457200" indent="-4572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Truth does not exist in any objective sense.</a:t>
            </a:r>
          </a:p>
        </p:txBody>
      </p:sp>
      <p:sp>
        <p:nvSpPr>
          <p:cNvPr id="12" name="TextBox 11">
            <a:extLst>
              <a:ext uri="{FF2B5EF4-FFF2-40B4-BE49-F238E27FC236}">
                <a16:creationId xmlns:a16="http://schemas.microsoft.com/office/drawing/2014/main" id="{9BB44CB1-8EA7-DC42-A872-92A4F704CCEE}"/>
              </a:ext>
            </a:extLst>
          </p:cNvPr>
          <p:cNvSpPr txBox="1"/>
          <p:nvPr/>
        </p:nvSpPr>
        <p:spPr>
          <a:xfrm>
            <a:off x="2290951" y="4372209"/>
            <a:ext cx="8932914" cy="830997"/>
          </a:xfrm>
          <a:prstGeom prst="rect">
            <a:avLst/>
          </a:prstGeom>
          <a:noFill/>
        </p:spPr>
        <p:txBody>
          <a:bodyPr wrap="square" rtlCol="0">
            <a:spAutoFit/>
          </a:bodyPr>
          <a:lstStyle/>
          <a:p>
            <a:pPr marL="457200" indent="-457200" algn="just">
              <a:buFont typeface="Arial" panose="020B0604020202020204" pitchFamily="34" charset="0"/>
              <a:buChar char="•"/>
            </a:pPr>
            <a:r>
              <a:rPr lang="en-US" sz="2400" dirty="0">
                <a:latin typeface="Arial" panose="020B0604020202020204" pitchFamily="34" charset="0"/>
                <a:cs typeface="Arial" panose="020B0604020202020204" pitchFamily="34" charset="0"/>
              </a:rPr>
              <a:t>Rejects any explanation of truth being derived from the Bible or some other philosophy or ideology.</a:t>
            </a:r>
          </a:p>
        </p:txBody>
      </p:sp>
      <p:sp>
        <p:nvSpPr>
          <p:cNvPr id="13" name="TextBox 12">
            <a:extLst>
              <a:ext uri="{FF2B5EF4-FFF2-40B4-BE49-F238E27FC236}">
                <a16:creationId xmlns:a16="http://schemas.microsoft.com/office/drawing/2014/main" id="{B60121CD-A1A9-6446-87C2-C23205A447C8}"/>
              </a:ext>
            </a:extLst>
          </p:cNvPr>
          <p:cNvSpPr txBox="1"/>
          <p:nvPr/>
        </p:nvSpPr>
        <p:spPr>
          <a:xfrm>
            <a:off x="2290951" y="5203206"/>
            <a:ext cx="8932914" cy="830997"/>
          </a:xfrm>
          <a:prstGeom prst="rect">
            <a:avLst/>
          </a:prstGeom>
          <a:noFill/>
        </p:spPr>
        <p:txBody>
          <a:bodyPr wrap="square" rtlCol="0">
            <a:spAutoFit/>
          </a:bodyPr>
          <a:lstStyle/>
          <a:p>
            <a:pPr marL="457200" indent="-4572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Truth - whether in science, education or religion – is created by a specific culture and only in and for that culture.</a:t>
            </a:r>
          </a:p>
        </p:txBody>
      </p:sp>
    </p:spTree>
    <p:extLst>
      <p:ext uri="{BB962C8B-B14F-4D97-AF65-F5344CB8AC3E}">
        <p14:creationId xmlns:p14="http://schemas.microsoft.com/office/powerpoint/2010/main" val="243323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a:extLst>
              <a:ext uri="{FF2B5EF4-FFF2-40B4-BE49-F238E27FC236}">
                <a16:creationId xmlns:a16="http://schemas.microsoft.com/office/drawing/2014/main" id="{D7EE0856-70BE-784B-94B7-1E75B4CB4C05}"/>
              </a:ext>
            </a:extLst>
          </p:cNvPr>
          <p:cNvSpPr txBox="1"/>
          <p:nvPr/>
        </p:nvSpPr>
        <p:spPr>
          <a:xfrm>
            <a:off x="2979650" y="365735"/>
            <a:ext cx="8932914" cy="1569660"/>
          </a:xfrm>
          <a:prstGeom prst="rect">
            <a:avLst/>
          </a:prstGeom>
          <a:noFill/>
        </p:spPr>
        <p:txBody>
          <a:bodyPr wrap="square" rtlCol="0">
            <a:spAutoFit/>
          </a:bodyPr>
          <a:lstStyle/>
          <a:p>
            <a:pPr marL="457200" indent="-457200" algn="just">
              <a:buFont typeface="Arial" panose="020B0604020202020204" pitchFamily="34" charset="0"/>
              <a:buChar char="•"/>
            </a:pPr>
            <a:r>
              <a:rPr lang="en-US" sz="2400" dirty="0">
                <a:latin typeface="Arial" panose="020B0604020202020204" pitchFamily="34" charset="0"/>
                <a:cs typeface="Arial" panose="020B0604020202020204" pitchFamily="34" charset="0"/>
              </a:rPr>
              <a:t>Individuals are the product of their cultures. We are not created in the image of God. Our identities are defined by our culture (African-American, European, Eastern, Western, urban, rural, etc.)</a:t>
            </a:r>
          </a:p>
        </p:txBody>
      </p:sp>
      <p:sp>
        <p:nvSpPr>
          <p:cNvPr id="9" name="TextBox 8">
            <a:extLst>
              <a:ext uri="{FF2B5EF4-FFF2-40B4-BE49-F238E27FC236}">
                <a16:creationId xmlns:a16="http://schemas.microsoft.com/office/drawing/2014/main" id="{317F9D56-196D-3A4B-810F-CC792285357E}"/>
              </a:ext>
            </a:extLst>
          </p:cNvPr>
          <p:cNvSpPr txBox="1"/>
          <p:nvPr/>
        </p:nvSpPr>
        <p:spPr>
          <a:xfrm>
            <a:off x="2979650" y="2169954"/>
            <a:ext cx="8932914" cy="1938992"/>
          </a:xfrm>
          <a:prstGeom prst="rect">
            <a:avLst/>
          </a:prstGeom>
          <a:noFill/>
        </p:spPr>
        <p:txBody>
          <a:bodyPr wrap="square" rtlCol="0">
            <a:spAutoFit/>
          </a:bodyPr>
          <a:lstStyle/>
          <a:p>
            <a:pPr marL="457200" indent="-457200" algn="just">
              <a:buFont typeface="Arial" panose="020B0604020202020204" pitchFamily="34" charset="0"/>
              <a:buChar char="•"/>
            </a:pPr>
            <a:r>
              <a:rPr lang="en-US" sz="2400" dirty="0">
                <a:latin typeface="Arial" panose="020B0604020202020204" pitchFamily="34" charset="0"/>
                <a:cs typeface="Arial" panose="020B0604020202020204" pitchFamily="34" charset="0"/>
              </a:rPr>
              <a:t>All thinking is a “social construct.” i.e. What you and I regard as “truths” are simply </a:t>
            </a:r>
            <a:r>
              <a:rPr lang="en-US" sz="2400" dirty="0" err="1">
                <a:latin typeface="Arial" panose="020B0604020202020204" pitchFamily="34" charset="0"/>
                <a:cs typeface="Arial" panose="020B0604020202020204" pitchFamily="34" charset="0"/>
              </a:rPr>
              <a:t>arbiturary</a:t>
            </a:r>
            <a:r>
              <a:rPr lang="en-US" sz="2400" dirty="0">
                <a:latin typeface="Arial" panose="020B0604020202020204" pitchFamily="34" charset="0"/>
                <a:cs typeface="Arial" panose="020B0604020202020204" pitchFamily="34" charset="0"/>
              </a:rPr>
              <a:t> “beliefs we have been conditioned to accept by our society, just like others have been conditioned to accept a completely different set of beliefs.” </a:t>
            </a:r>
          </a:p>
        </p:txBody>
      </p:sp>
      <p:sp>
        <p:nvSpPr>
          <p:cNvPr id="10" name="TextBox 9">
            <a:extLst>
              <a:ext uri="{FF2B5EF4-FFF2-40B4-BE49-F238E27FC236}">
                <a16:creationId xmlns:a16="http://schemas.microsoft.com/office/drawing/2014/main" id="{AC79B741-973B-B54B-BF2A-D9086E9221CD}"/>
              </a:ext>
            </a:extLst>
          </p:cNvPr>
          <p:cNvSpPr txBox="1"/>
          <p:nvPr/>
        </p:nvSpPr>
        <p:spPr>
          <a:xfrm>
            <a:off x="2979650" y="4259309"/>
            <a:ext cx="8932914" cy="1569660"/>
          </a:xfrm>
          <a:prstGeom prst="rect">
            <a:avLst/>
          </a:prstGeom>
          <a:noFill/>
        </p:spPr>
        <p:txBody>
          <a:bodyPr wrap="square" rtlCol="0">
            <a:spAutoFit/>
          </a:bodyPr>
          <a:lstStyle/>
          <a:p>
            <a:pPr marL="457200" indent="-457200" algn="just">
              <a:buFont typeface="Arial" panose="020B0604020202020204" pitchFamily="34" charset="0"/>
              <a:buChar char="•"/>
            </a:pPr>
            <a:r>
              <a:rPr lang="en-US" sz="2400" dirty="0">
                <a:latin typeface="Arial" panose="020B0604020202020204" pitchFamily="34" charset="0"/>
                <a:cs typeface="Arial" panose="020B0604020202020204" pitchFamily="34" charset="0"/>
              </a:rPr>
              <a:t>Any system or statement that claims to be objectively true or unfavorably judges the values, beliefs, lifestyle, and truth claims of another culture is a power-play effort by one culture to dominate other cultures.</a:t>
            </a:r>
          </a:p>
        </p:txBody>
      </p:sp>
    </p:spTree>
    <p:extLst>
      <p:ext uri="{BB962C8B-B14F-4D97-AF65-F5344CB8AC3E}">
        <p14:creationId xmlns:p14="http://schemas.microsoft.com/office/powerpoint/2010/main" val="1783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a:extLst>
              <a:ext uri="{FF2B5EF4-FFF2-40B4-BE49-F238E27FC236}">
                <a16:creationId xmlns:a16="http://schemas.microsoft.com/office/drawing/2014/main" id="{CF3C9ACD-0CD7-AE43-B76C-046ACFD78811}"/>
              </a:ext>
            </a:extLst>
          </p:cNvPr>
          <p:cNvSpPr txBox="1"/>
          <p:nvPr/>
        </p:nvSpPr>
        <p:spPr>
          <a:xfrm>
            <a:off x="3117301" y="489877"/>
            <a:ext cx="8932914" cy="120032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Most of our kids seem to have an interest in spiritual things (for which we as parents feel good about, especially in today’s environment). </a:t>
            </a:r>
          </a:p>
        </p:txBody>
      </p:sp>
      <p:sp>
        <p:nvSpPr>
          <p:cNvPr id="9" name="TextBox 8">
            <a:extLst>
              <a:ext uri="{FF2B5EF4-FFF2-40B4-BE49-F238E27FC236}">
                <a16:creationId xmlns:a16="http://schemas.microsoft.com/office/drawing/2014/main" id="{8685E18D-1E13-EC4F-8970-F671EADAFF79}"/>
              </a:ext>
            </a:extLst>
          </p:cNvPr>
          <p:cNvSpPr txBox="1"/>
          <p:nvPr/>
        </p:nvSpPr>
        <p:spPr>
          <a:xfrm>
            <a:off x="3117301" y="1949968"/>
            <a:ext cx="8932914" cy="1569660"/>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Thus, while young people today may be willing to believe that Christianity offers “</a:t>
            </a:r>
            <a:r>
              <a:rPr lang="en-US" sz="2400" i="1" dirty="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truth,” they’re not convinced it is “</a:t>
            </a:r>
            <a:r>
              <a:rPr lang="en-US" sz="2400" i="1" dirty="0">
                <a:latin typeface="Arial" panose="020B0604020202020204" pitchFamily="34" charset="0"/>
                <a:cs typeface="Arial" panose="020B0604020202020204" pitchFamily="34" charset="0"/>
              </a:rPr>
              <a:t>the</a:t>
            </a:r>
            <a:r>
              <a:rPr lang="en-US" sz="2400" dirty="0">
                <a:latin typeface="Arial" panose="020B0604020202020204" pitchFamily="34" charset="0"/>
                <a:cs typeface="Arial" panose="020B0604020202020204" pitchFamily="34" charset="0"/>
              </a:rPr>
              <a:t> truth” and the only hope of salvation and that the Bible is the inspired Word of God to be lived out in their lives.</a:t>
            </a:r>
          </a:p>
        </p:txBody>
      </p:sp>
      <p:sp>
        <p:nvSpPr>
          <p:cNvPr id="10" name="TextBox 9">
            <a:extLst>
              <a:ext uri="{FF2B5EF4-FFF2-40B4-BE49-F238E27FC236}">
                <a16:creationId xmlns:a16="http://schemas.microsoft.com/office/drawing/2014/main" id="{F50AE5A1-5A48-1644-BB7A-60DAA7DCB400}"/>
              </a:ext>
            </a:extLst>
          </p:cNvPr>
          <p:cNvSpPr txBox="1"/>
          <p:nvPr/>
        </p:nvSpPr>
        <p:spPr>
          <a:xfrm>
            <a:off x="467506" y="3626368"/>
            <a:ext cx="11046067" cy="120032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Andy Crouch, editor of </a:t>
            </a:r>
            <a:r>
              <a:rPr lang="en-US" sz="2400" i="1" dirty="0">
                <a:latin typeface="Arial" panose="020B0604020202020204" pitchFamily="34" charset="0"/>
                <a:cs typeface="Arial" panose="020B0604020202020204" pitchFamily="34" charset="0"/>
              </a:rPr>
              <a:t>Generation Quarterly</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“The historical truth of a biblical book is not the burning issue to today’s youth, but rather, how the Scripture speaks to their situation.” </a:t>
            </a:r>
          </a:p>
        </p:txBody>
      </p:sp>
      <p:sp>
        <p:nvSpPr>
          <p:cNvPr id="11" name="TextBox 10">
            <a:extLst>
              <a:ext uri="{FF2B5EF4-FFF2-40B4-BE49-F238E27FC236}">
                <a16:creationId xmlns:a16="http://schemas.microsoft.com/office/drawing/2014/main" id="{8DEB5978-8B3E-454E-B4C7-484EBAE2D9AE}"/>
              </a:ext>
            </a:extLst>
          </p:cNvPr>
          <p:cNvSpPr txBox="1"/>
          <p:nvPr/>
        </p:nvSpPr>
        <p:spPr>
          <a:xfrm>
            <a:off x="467506" y="5007801"/>
            <a:ext cx="11046067" cy="1569660"/>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“Therefore, instead of applying scriptural truth to their lives, our kids are using Scripture merely as a springboard for thought as they attempt to create their own personal “meaning,” one that may have little or nothing to do with the objective meaning of the biblical text” - JM</a:t>
            </a:r>
          </a:p>
        </p:txBody>
      </p:sp>
    </p:spTree>
    <p:extLst>
      <p:ext uri="{BB962C8B-B14F-4D97-AF65-F5344CB8AC3E}">
        <p14:creationId xmlns:p14="http://schemas.microsoft.com/office/powerpoint/2010/main" val="173816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Rectangle 7">
            <a:extLst>
              <a:ext uri="{FF2B5EF4-FFF2-40B4-BE49-F238E27FC236}">
                <a16:creationId xmlns:a16="http://schemas.microsoft.com/office/drawing/2014/main" id="{12591E91-A8B5-5D45-BADB-60B70267CF01}"/>
              </a:ext>
            </a:extLst>
          </p:cNvPr>
          <p:cNvSpPr/>
          <p:nvPr/>
        </p:nvSpPr>
        <p:spPr>
          <a:xfrm>
            <a:off x="3357086" y="489877"/>
            <a:ext cx="8073662" cy="954107"/>
          </a:xfrm>
          <a:prstGeom prst="rect">
            <a:avLst/>
          </a:prstGeom>
        </p:spPr>
        <p:txBody>
          <a:bodyPr wrap="square">
            <a:spAutoFit/>
          </a:bodyPr>
          <a:lstStyle/>
          <a:p>
            <a:pPr algn="just"/>
            <a:r>
              <a:rPr lang="en-US" sz="2800" dirty="0">
                <a:solidFill>
                  <a:srgbClr val="0A0A0A"/>
                </a:solidFill>
                <a:latin typeface="Arial" panose="020B0604020202020204" pitchFamily="34" charset="0"/>
                <a:cs typeface="Arial" panose="020B0604020202020204" pitchFamily="34" charset="0"/>
              </a:rPr>
              <a:t>3. Our kids are Accepting Distorted Beliefs About </a:t>
            </a:r>
            <a:r>
              <a:rPr lang="en-US" sz="2800" b="1" dirty="0">
                <a:solidFill>
                  <a:srgbClr val="0A0A0A"/>
                </a:solidFill>
                <a:latin typeface="Arial" panose="020B0604020202020204" pitchFamily="34" charset="0"/>
                <a:cs typeface="Arial" panose="020B0604020202020204" pitchFamily="34" charset="0"/>
              </a:rPr>
              <a:t>REALITY</a:t>
            </a:r>
            <a:endParaRPr lang="en-US" sz="2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BB6B431-D6AC-074B-8422-A49ED01DD50D}"/>
              </a:ext>
            </a:extLst>
          </p:cNvPr>
          <p:cNvSpPr txBox="1"/>
          <p:nvPr/>
        </p:nvSpPr>
        <p:spPr>
          <a:xfrm>
            <a:off x="511278" y="1979351"/>
            <a:ext cx="11277600" cy="1384995"/>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JM – “Not only are today’s young people adopting a distorted belief in God and embracing a distorted view of truth, they have also become very pragmatic; they want what is real, relevant… and “right now.” </a:t>
            </a:r>
          </a:p>
        </p:txBody>
      </p:sp>
      <p:sp>
        <p:nvSpPr>
          <p:cNvPr id="9" name="TextBox 8">
            <a:extLst>
              <a:ext uri="{FF2B5EF4-FFF2-40B4-BE49-F238E27FC236}">
                <a16:creationId xmlns:a16="http://schemas.microsoft.com/office/drawing/2014/main" id="{D4EF04F1-BE3E-6E49-8315-9ED6C65CC41C}"/>
              </a:ext>
            </a:extLst>
          </p:cNvPr>
          <p:cNvSpPr txBox="1"/>
          <p:nvPr/>
        </p:nvSpPr>
        <p:spPr>
          <a:xfrm>
            <a:off x="511278" y="3547597"/>
            <a:ext cx="11277600" cy="1384995"/>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The problem, however, is that the majority of our young people have become convinced that what is true and relevant is whatever works right now. – i.e.  “If it feels good do it.” “If it works, it’s right for you.”</a:t>
            </a:r>
          </a:p>
        </p:txBody>
      </p:sp>
      <p:sp>
        <p:nvSpPr>
          <p:cNvPr id="10" name="TextBox 9">
            <a:extLst>
              <a:ext uri="{FF2B5EF4-FFF2-40B4-BE49-F238E27FC236}">
                <a16:creationId xmlns:a16="http://schemas.microsoft.com/office/drawing/2014/main" id="{C74C886D-F87E-E143-9280-9C6CC2C440AA}"/>
              </a:ext>
            </a:extLst>
          </p:cNvPr>
          <p:cNvSpPr txBox="1"/>
          <p:nvPr/>
        </p:nvSpPr>
        <p:spPr>
          <a:xfrm>
            <a:off x="511278" y="5282989"/>
            <a:ext cx="11277600" cy="954107"/>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Barna: 72% of teens believe that “you can tell if something is morally / ethically right for you by whether or not it works in your life.” </a:t>
            </a:r>
          </a:p>
        </p:txBody>
      </p:sp>
    </p:spTree>
    <p:extLst>
      <p:ext uri="{BB962C8B-B14F-4D97-AF65-F5344CB8AC3E}">
        <p14:creationId xmlns:p14="http://schemas.microsoft.com/office/powerpoint/2010/main" val="292872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a:extLst>
              <a:ext uri="{FF2B5EF4-FFF2-40B4-BE49-F238E27FC236}">
                <a16:creationId xmlns:a16="http://schemas.microsoft.com/office/drawing/2014/main" id="{8C6A99EF-9065-154E-BA31-B80A00DED4F8}"/>
              </a:ext>
            </a:extLst>
          </p:cNvPr>
          <p:cNvSpPr txBox="1"/>
          <p:nvPr/>
        </p:nvSpPr>
        <p:spPr>
          <a:xfrm>
            <a:off x="3067665" y="227603"/>
            <a:ext cx="8642554" cy="1815882"/>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Consequently, youth today feel no need to discuss such abstract ideas as the absolute truth of God’s Word. “What’s the point, as long as it works for me? That’s all I care about.”</a:t>
            </a:r>
          </a:p>
        </p:txBody>
      </p:sp>
      <p:sp>
        <p:nvSpPr>
          <p:cNvPr id="9" name="TextBox 8">
            <a:extLst>
              <a:ext uri="{FF2B5EF4-FFF2-40B4-BE49-F238E27FC236}">
                <a16:creationId xmlns:a16="http://schemas.microsoft.com/office/drawing/2014/main" id="{8D930864-D591-EC4C-A260-BBB97D0EC9E3}"/>
              </a:ext>
            </a:extLst>
          </p:cNvPr>
          <p:cNvSpPr txBox="1"/>
          <p:nvPr/>
        </p:nvSpPr>
        <p:spPr>
          <a:xfrm>
            <a:off x="678202" y="2325745"/>
            <a:ext cx="11120508" cy="1815882"/>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There is a big difference in what seems to work right now in the moment and what is right! Young people need to see our lives as living examples of the wisdom and practicality of a life that is built on biblical principles of right and wrong.</a:t>
            </a:r>
          </a:p>
        </p:txBody>
      </p:sp>
      <p:sp>
        <p:nvSpPr>
          <p:cNvPr id="10" name="TextBox 9">
            <a:extLst>
              <a:ext uri="{FF2B5EF4-FFF2-40B4-BE49-F238E27FC236}">
                <a16:creationId xmlns:a16="http://schemas.microsoft.com/office/drawing/2014/main" id="{33E177A2-678F-3041-B80B-F1E3FA9EA87E}"/>
              </a:ext>
            </a:extLst>
          </p:cNvPr>
          <p:cNvSpPr txBox="1"/>
          <p:nvPr/>
        </p:nvSpPr>
        <p:spPr>
          <a:xfrm>
            <a:off x="1714224" y="4854774"/>
            <a:ext cx="8695933" cy="1384995"/>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Too many adults have bought into this cultural mind-set of working out our lives independently of God’s absolute standards of right and wrong. </a:t>
            </a:r>
          </a:p>
        </p:txBody>
      </p:sp>
    </p:spTree>
    <p:extLst>
      <p:ext uri="{BB962C8B-B14F-4D97-AF65-F5344CB8AC3E}">
        <p14:creationId xmlns:p14="http://schemas.microsoft.com/office/powerpoint/2010/main" val="728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a:extLst>
              <a:ext uri="{FF2B5EF4-FFF2-40B4-BE49-F238E27FC236}">
                <a16:creationId xmlns:a16="http://schemas.microsoft.com/office/drawing/2014/main" id="{3E6E8402-A656-8043-9283-C7192781C58D}"/>
              </a:ext>
            </a:extLst>
          </p:cNvPr>
          <p:cNvSpPr txBox="1"/>
          <p:nvPr/>
        </p:nvSpPr>
        <p:spPr>
          <a:xfrm>
            <a:off x="3381543" y="2293984"/>
            <a:ext cx="7984547" cy="1384995"/>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When we try to fashion our own version of reality – and live outside of God’s design for us – we will suffer negative consequences. </a:t>
            </a:r>
          </a:p>
        </p:txBody>
      </p:sp>
      <p:sp>
        <p:nvSpPr>
          <p:cNvPr id="2" name="Rectangle 1">
            <a:extLst>
              <a:ext uri="{FF2B5EF4-FFF2-40B4-BE49-F238E27FC236}">
                <a16:creationId xmlns:a16="http://schemas.microsoft.com/office/drawing/2014/main" id="{24E86E03-0473-4D41-ADDA-EE631996D5B7}"/>
              </a:ext>
            </a:extLst>
          </p:cNvPr>
          <p:cNvSpPr/>
          <p:nvPr/>
        </p:nvSpPr>
        <p:spPr>
          <a:xfrm>
            <a:off x="4242431" y="327056"/>
            <a:ext cx="6200980" cy="1384995"/>
          </a:xfrm>
          <a:prstGeom prst="rect">
            <a:avLst/>
          </a:prstGeom>
        </p:spPr>
        <p:txBody>
          <a:bodyPr wrap="square">
            <a:spAutoFit/>
          </a:bodyPr>
          <a:lstStyle/>
          <a:p>
            <a:pPr algn="ctr"/>
            <a:r>
              <a:rPr lang="en-US" sz="2800" b="1" dirty="0">
                <a:solidFill>
                  <a:srgbClr val="FF0000"/>
                </a:solidFill>
                <a:latin typeface="Arial" panose="020B0604020202020204" pitchFamily="34" charset="0"/>
                <a:cs typeface="Arial" panose="020B0604020202020204" pitchFamily="34" charset="0"/>
              </a:rPr>
              <a:t>Psalm 36:9</a:t>
            </a:r>
            <a:r>
              <a:rPr lang="en-US" sz="2800" dirty="0">
                <a:solidFill>
                  <a:srgbClr val="000000"/>
                </a:solidFill>
                <a:latin typeface="Arial" panose="020B0604020202020204" pitchFamily="34" charset="0"/>
                <a:cs typeface="Arial" panose="020B0604020202020204" pitchFamily="34" charset="0"/>
              </a:rPr>
              <a:t> </a:t>
            </a:r>
          </a:p>
          <a:p>
            <a:pPr algn="just"/>
            <a:r>
              <a:rPr lang="en-US" sz="2800" b="1" baseline="30000" dirty="0">
                <a:solidFill>
                  <a:srgbClr val="000000"/>
                </a:solidFill>
                <a:latin typeface="Arial" panose="020B0604020202020204" pitchFamily="34" charset="0"/>
                <a:cs typeface="Arial" panose="020B0604020202020204" pitchFamily="34" charset="0"/>
              </a:rPr>
              <a:t>9 </a:t>
            </a:r>
            <a:r>
              <a:rPr lang="en-US" sz="2800" dirty="0">
                <a:solidFill>
                  <a:srgbClr val="000000"/>
                </a:solidFill>
                <a:latin typeface="Arial" panose="020B0604020202020204" pitchFamily="34" charset="0"/>
                <a:cs typeface="Arial" panose="020B0604020202020204" pitchFamily="34" charset="0"/>
              </a:rPr>
              <a:t>For </a:t>
            </a:r>
            <a:r>
              <a:rPr lang="en-US" sz="2800" b="1" i="1" dirty="0">
                <a:solidFill>
                  <a:srgbClr val="0432FF"/>
                </a:solidFill>
                <a:latin typeface="Arial" panose="020B0604020202020204" pitchFamily="34" charset="0"/>
                <a:cs typeface="Arial" panose="020B0604020202020204" pitchFamily="34" charset="0"/>
              </a:rPr>
              <a:t>with You is the fountain of life</a:t>
            </a:r>
            <a:r>
              <a:rPr lang="en-US" sz="2800" dirty="0">
                <a:solidFill>
                  <a:srgbClr val="000000"/>
                </a:solidFill>
                <a:latin typeface="Arial" panose="020B0604020202020204" pitchFamily="34" charset="0"/>
                <a:cs typeface="Arial" panose="020B0604020202020204" pitchFamily="34" charset="0"/>
              </a:rPr>
              <a:t>;</a:t>
            </a:r>
            <a:br>
              <a:rPr lang="en-US" sz="2800" dirty="0">
                <a:solidFill>
                  <a:srgbClr val="000000"/>
                </a:solidFill>
                <a:latin typeface="Arial" panose="020B0604020202020204" pitchFamily="34" charset="0"/>
                <a:cs typeface="Arial" panose="020B0604020202020204" pitchFamily="34" charset="0"/>
              </a:rPr>
            </a:br>
            <a:r>
              <a:rPr lang="en-US" sz="2800" b="1" i="1" dirty="0">
                <a:solidFill>
                  <a:srgbClr val="0432FF"/>
                </a:solidFill>
                <a:latin typeface="Arial" panose="020B0604020202020204" pitchFamily="34" charset="0"/>
                <a:cs typeface="Arial" panose="020B0604020202020204" pitchFamily="34" charset="0"/>
              </a:rPr>
              <a:t>In Your light we see light</a:t>
            </a:r>
            <a:r>
              <a:rPr lang="en-US" sz="2800" dirty="0">
                <a:solidFill>
                  <a:srgbClr val="000000"/>
                </a:solidFill>
                <a:latin typeface="Arial" panose="020B0604020202020204" pitchFamily="34" charset="0"/>
                <a:cs typeface="Arial" panose="020B0604020202020204" pitchFamily="34" charset="0"/>
              </a:rPr>
              <a:t>.</a:t>
            </a:r>
            <a:endParaRPr lang="en-US" sz="2800" b="0" i="0" u="none" strike="noStrike" dirty="0">
              <a:solidFill>
                <a:srgbClr val="000000"/>
              </a:solidFill>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2002E43-02DF-B048-B9FA-73DD117A89F4}"/>
              </a:ext>
            </a:extLst>
          </p:cNvPr>
          <p:cNvSpPr txBox="1"/>
          <p:nvPr/>
        </p:nvSpPr>
        <p:spPr>
          <a:xfrm>
            <a:off x="3381543" y="3940887"/>
            <a:ext cx="7984547" cy="1384995"/>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The idea of “what works right now is right for now” will eventually lead one down a path of self-destruction.</a:t>
            </a:r>
          </a:p>
        </p:txBody>
      </p:sp>
    </p:spTree>
    <p:extLst>
      <p:ext uri="{BB962C8B-B14F-4D97-AF65-F5344CB8AC3E}">
        <p14:creationId xmlns:p14="http://schemas.microsoft.com/office/powerpoint/2010/main" val="276065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a:extLst>
              <a:ext uri="{FF2B5EF4-FFF2-40B4-BE49-F238E27FC236}">
                <a16:creationId xmlns:a16="http://schemas.microsoft.com/office/drawing/2014/main" id="{2110F552-1EB7-1C41-AF2A-64B582DC7050}"/>
              </a:ext>
            </a:extLst>
          </p:cNvPr>
          <p:cNvSpPr txBox="1"/>
          <p:nvPr/>
        </p:nvSpPr>
        <p:spPr>
          <a:xfrm>
            <a:off x="3283974" y="209069"/>
            <a:ext cx="8337755" cy="120032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We need to ground our young people in what the Word of God says and why we believe what we do, - because their life and eternal soul depends on it.</a:t>
            </a:r>
          </a:p>
        </p:txBody>
      </p:sp>
      <p:sp>
        <p:nvSpPr>
          <p:cNvPr id="9" name="TextBox 8">
            <a:extLst>
              <a:ext uri="{FF2B5EF4-FFF2-40B4-BE49-F238E27FC236}">
                <a16:creationId xmlns:a16="http://schemas.microsoft.com/office/drawing/2014/main" id="{9E7A913D-744B-0C40-8106-93BAFADA563C}"/>
              </a:ext>
            </a:extLst>
          </p:cNvPr>
          <p:cNvSpPr txBox="1"/>
          <p:nvPr/>
        </p:nvSpPr>
        <p:spPr>
          <a:xfrm>
            <a:off x="2851355" y="1576399"/>
            <a:ext cx="9261987" cy="1569660"/>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They must develop convictions to the fundamental questions of life: </a:t>
            </a:r>
          </a:p>
          <a:p>
            <a:pPr marL="1371600" lvl="2" indent="-457200" algn="just">
              <a:buFont typeface="Arial" panose="020B0604020202020204" pitchFamily="34" charset="0"/>
              <a:buChar char="•"/>
            </a:pPr>
            <a:r>
              <a:rPr lang="en-US" sz="2400" dirty="0">
                <a:latin typeface="Arial" panose="020B0604020202020204" pitchFamily="34" charset="0"/>
                <a:cs typeface="Arial" panose="020B0604020202020204" pitchFamily="34" charset="0"/>
              </a:rPr>
              <a:t>Where did I come from?</a:t>
            </a:r>
          </a:p>
          <a:p>
            <a:pPr marL="1371600" lvl="2" indent="-457200" algn="just">
              <a:buFont typeface="Arial" panose="020B0604020202020204" pitchFamily="34" charset="0"/>
              <a:buChar char="•"/>
            </a:pPr>
            <a:r>
              <a:rPr lang="en-US" sz="2400" dirty="0">
                <a:latin typeface="Arial" panose="020B0604020202020204" pitchFamily="34" charset="0"/>
                <a:cs typeface="Arial" panose="020B0604020202020204" pitchFamily="34" charset="0"/>
              </a:rPr>
              <a:t>Why am I here?</a:t>
            </a:r>
          </a:p>
          <a:p>
            <a:pPr marL="1371600" lvl="2" indent="-457200" algn="just">
              <a:buFont typeface="Arial" panose="020B0604020202020204" pitchFamily="34" charset="0"/>
              <a:buChar char="•"/>
            </a:pPr>
            <a:r>
              <a:rPr lang="en-US" sz="2400" dirty="0">
                <a:latin typeface="Arial" panose="020B0604020202020204" pitchFamily="34" charset="0"/>
                <a:cs typeface="Arial" panose="020B0604020202020204" pitchFamily="34" charset="0"/>
              </a:rPr>
              <a:t>Where am I going?</a:t>
            </a:r>
          </a:p>
        </p:txBody>
      </p:sp>
      <p:sp>
        <p:nvSpPr>
          <p:cNvPr id="10" name="TextBox 9">
            <a:extLst>
              <a:ext uri="{FF2B5EF4-FFF2-40B4-BE49-F238E27FC236}">
                <a16:creationId xmlns:a16="http://schemas.microsoft.com/office/drawing/2014/main" id="{803520DF-202E-3048-83DD-FC4F52343600}"/>
              </a:ext>
            </a:extLst>
          </p:cNvPr>
          <p:cNvSpPr txBox="1"/>
          <p:nvPr/>
        </p:nvSpPr>
        <p:spPr>
          <a:xfrm>
            <a:off x="491277" y="3270846"/>
            <a:ext cx="11287655" cy="830997"/>
          </a:xfrm>
          <a:prstGeom prst="rect">
            <a:avLst/>
          </a:prstGeom>
          <a:noFill/>
          <a:ln w="19050">
            <a:solidFill>
              <a:schemeClr val="tx1"/>
            </a:solidFill>
          </a:ln>
        </p:spPr>
        <p:txBody>
          <a:bodyPr wrap="square" rtlCol="0">
            <a:spAutoFit/>
          </a:bodyPr>
          <a:lstStyle/>
          <a:p>
            <a:pPr algn="just"/>
            <a:r>
              <a:rPr lang="en-US" sz="2400" dirty="0">
                <a:latin typeface="Arial" panose="020B0604020202020204" pitchFamily="34" charset="0"/>
                <a:cs typeface="Arial" panose="020B0604020202020204" pitchFamily="34" charset="0"/>
              </a:rPr>
              <a:t>Without a foundation on biblical truths, the young people we are counting upon to lead the church of tomorrow - won’t even be in the church of the next generation! </a:t>
            </a:r>
          </a:p>
        </p:txBody>
      </p:sp>
      <p:sp>
        <p:nvSpPr>
          <p:cNvPr id="11" name="TextBox 10">
            <a:extLst>
              <a:ext uri="{FF2B5EF4-FFF2-40B4-BE49-F238E27FC236}">
                <a16:creationId xmlns:a16="http://schemas.microsoft.com/office/drawing/2014/main" id="{9729E726-AA82-634B-87F9-041946727713}"/>
              </a:ext>
            </a:extLst>
          </p:cNvPr>
          <p:cNvSpPr txBox="1"/>
          <p:nvPr/>
        </p:nvSpPr>
        <p:spPr>
          <a:xfrm>
            <a:off x="491276" y="4176191"/>
            <a:ext cx="11287655" cy="83099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In order for this to happen we must help them identify their distorted beliefs of subjectivity to an objective faith in God, His truth, and reality.</a:t>
            </a:r>
          </a:p>
        </p:txBody>
      </p:sp>
      <p:sp>
        <p:nvSpPr>
          <p:cNvPr id="2" name="Rectangle 1">
            <a:extLst>
              <a:ext uri="{FF2B5EF4-FFF2-40B4-BE49-F238E27FC236}">
                <a16:creationId xmlns:a16="http://schemas.microsoft.com/office/drawing/2014/main" id="{67A5F549-088C-F249-8FF3-0DCD74B606E4}"/>
              </a:ext>
            </a:extLst>
          </p:cNvPr>
          <p:cNvSpPr/>
          <p:nvPr/>
        </p:nvSpPr>
        <p:spPr>
          <a:xfrm>
            <a:off x="1714224" y="5066038"/>
            <a:ext cx="8917858" cy="1569660"/>
          </a:xfrm>
          <a:prstGeom prst="rect">
            <a:avLst/>
          </a:prstGeom>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Ephesians 4:14</a:t>
            </a:r>
            <a:r>
              <a:rPr lang="en-US" sz="2400" dirty="0">
                <a:solidFill>
                  <a:srgbClr val="000000"/>
                </a:solidFill>
                <a:latin typeface="Arial" panose="020B0604020202020204" pitchFamily="34" charset="0"/>
                <a:cs typeface="Arial" panose="020B0604020202020204" pitchFamily="34" charset="0"/>
              </a:rPr>
              <a:t> </a:t>
            </a:r>
          </a:p>
          <a:p>
            <a:pPr algn="just"/>
            <a:r>
              <a:rPr lang="en-US" sz="2400" b="1" baseline="30000" dirty="0">
                <a:solidFill>
                  <a:srgbClr val="000000"/>
                </a:solidFill>
                <a:latin typeface="Arial" panose="020B0604020202020204" pitchFamily="34" charset="0"/>
                <a:cs typeface="Arial" panose="020B0604020202020204" pitchFamily="34" charset="0"/>
              </a:rPr>
              <a:t>14 </a:t>
            </a:r>
            <a:r>
              <a:rPr lang="en-US" sz="2400" dirty="0">
                <a:solidFill>
                  <a:srgbClr val="000000"/>
                </a:solidFill>
                <a:latin typeface="Arial" panose="020B0604020202020204" pitchFamily="34" charset="0"/>
                <a:cs typeface="Arial" panose="020B0604020202020204" pitchFamily="34" charset="0"/>
              </a:rPr>
              <a:t>that </a:t>
            </a:r>
            <a:r>
              <a:rPr lang="en-US" sz="2400" b="1" i="1" dirty="0">
                <a:solidFill>
                  <a:srgbClr val="0432FF"/>
                </a:solidFill>
                <a:latin typeface="Arial" panose="020B0604020202020204" pitchFamily="34" charset="0"/>
                <a:cs typeface="Arial" panose="020B0604020202020204" pitchFamily="34" charset="0"/>
              </a:rPr>
              <a:t>we should no longer be children, tossed to and </a:t>
            </a:r>
            <a:r>
              <a:rPr lang="en-US" sz="2400" b="1" i="1" dirty="0" err="1">
                <a:solidFill>
                  <a:srgbClr val="0432FF"/>
                </a:solidFill>
                <a:latin typeface="Arial" panose="020B0604020202020204" pitchFamily="34" charset="0"/>
                <a:cs typeface="Arial" panose="020B0604020202020204" pitchFamily="34" charset="0"/>
              </a:rPr>
              <a:t>fro</a:t>
            </a:r>
            <a:r>
              <a:rPr lang="en-US" sz="2400" b="1" i="1" dirty="0">
                <a:solidFill>
                  <a:srgbClr val="0432FF"/>
                </a:solidFill>
                <a:latin typeface="Arial" panose="020B0604020202020204" pitchFamily="34" charset="0"/>
                <a:cs typeface="Arial" panose="020B0604020202020204" pitchFamily="34" charset="0"/>
              </a:rPr>
              <a:t> and carried about with every wind of doctrine</a:t>
            </a:r>
            <a:r>
              <a:rPr lang="en-US" sz="2400" dirty="0">
                <a:solidFill>
                  <a:srgbClr val="000000"/>
                </a:solidFill>
                <a:latin typeface="Arial" panose="020B0604020202020204" pitchFamily="34" charset="0"/>
                <a:cs typeface="Arial" panose="020B0604020202020204" pitchFamily="34" charset="0"/>
              </a:rPr>
              <a:t>, by the trickery of men, in the cunning craftiness of deceitful plotting,</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502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Rectangle 7"/>
          <p:cNvSpPr/>
          <p:nvPr/>
        </p:nvSpPr>
        <p:spPr>
          <a:xfrm>
            <a:off x="4385187" y="1852051"/>
            <a:ext cx="5093110" cy="523220"/>
          </a:xfrm>
          <a:prstGeom prst="rect">
            <a:avLst/>
          </a:prstGeom>
        </p:spPr>
        <p:txBody>
          <a:bodyPr wrap="square">
            <a:spAutoFit/>
          </a:bodyPr>
          <a:lstStyle/>
          <a:p>
            <a:r>
              <a:rPr lang="en-US" sz="2800" b="1" dirty="0">
                <a:solidFill>
                  <a:srgbClr val="000000"/>
                </a:solidFill>
                <a:latin typeface="Arial" charset="0"/>
                <a:ea typeface="Arial" charset="0"/>
                <a:cs typeface="Arial" charset="0"/>
              </a:rPr>
              <a:t>From</a:t>
            </a:r>
            <a:r>
              <a:rPr lang="en-US" sz="2800" b="1" i="0" u="none" strike="noStrike" dirty="0">
                <a:solidFill>
                  <a:srgbClr val="000000"/>
                </a:solidFill>
                <a:effectLst/>
                <a:latin typeface="Arial" charset="0"/>
                <a:ea typeface="Arial" charset="0"/>
                <a:cs typeface="Arial" charset="0"/>
              </a:rPr>
              <a:t> Beliefs </a:t>
            </a:r>
            <a:r>
              <a:rPr lang="en-US" sz="2800" b="1" dirty="0">
                <a:solidFill>
                  <a:srgbClr val="000000"/>
                </a:solidFill>
                <a:latin typeface="Arial" charset="0"/>
                <a:ea typeface="Arial" charset="0"/>
                <a:cs typeface="Arial" charset="0"/>
              </a:rPr>
              <a:t>To Conviction</a:t>
            </a:r>
            <a:endParaRPr lang="en-US" sz="2800" b="1" i="0" u="none" strike="noStrike" dirty="0">
              <a:solidFill>
                <a:srgbClr val="000000"/>
              </a:solidFill>
              <a:effectLst/>
              <a:latin typeface="Arial" charset="0"/>
              <a:ea typeface="Arial" charset="0"/>
              <a:cs typeface="Arial" charset="0"/>
            </a:endParaRPr>
          </a:p>
        </p:txBody>
      </p:sp>
      <p:sp>
        <p:nvSpPr>
          <p:cNvPr id="9" name="Rectangle 8"/>
          <p:cNvSpPr/>
          <p:nvPr/>
        </p:nvSpPr>
        <p:spPr>
          <a:xfrm>
            <a:off x="5201265" y="342122"/>
            <a:ext cx="332559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Next Week</a:t>
            </a:r>
          </a:p>
        </p:txBody>
      </p:sp>
    </p:spTree>
    <p:extLst>
      <p:ext uri="{BB962C8B-B14F-4D97-AF65-F5344CB8AC3E}">
        <p14:creationId xmlns:p14="http://schemas.microsoft.com/office/powerpoint/2010/main" val="388758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11" name="Rectangle 10">
            <a:extLst>
              <a:ext uri="{FF2B5EF4-FFF2-40B4-BE49-F238E27FC236}">
                <a16:creationId xmlns:a16="http://schemas.microsoft.com/office/drawing/2014/main" id="{2B38C147-B700-E14A-AB8D-E1C5E067610D}"/>
              </a:ext>
            </a:extLst>
          </p:cNvPr>
          <p:cNvSpPr/>
          <p:nvPr/>
        </p:nvSpPr>
        <p:spPr>
          <a:xfrm>
            <a:off x="3545882" y="384019"/>
            <a:ext cx="7792709" cy="1384995"/>
          </a:xfrm>
          <a:prstGeom prst="rect">
            <a:avLst/>
          </a:prstGeom>
        </p:spPr>
        <p:txBody>
          <a:bodyPr wrap="square">
            <a:spAutoFit/>
          </a:bodyPr>
          <a:lstStyle/>
          <a:p>
            <a:pPr algn="just"/>
            <a:r>
              <a:rPr lang="en-US" sz="2800" dirty="0">
                <a:solidFill>
                  <a:srgbClr val="0A0A0A"/>
                </a:solidFill>
                <a:latin typeface="Arial" panose="020B0604020202020204" pitchFamily="34" charset="0"/>
                <a:cs typeface="Arial" panose="020B0604020202020204" pitchFamily="34" charset="0"/>
              </a:rPr>
              <a:t>Behavior comes from something.</a:t>
            </a:r>
            <a:r>
              <a:rPr lang="en-US" sz="2800" dirty="0">
                <a:latin typeface="Arial" panose="020B0604020202020204" pitchFamily="34" charset="0"/>
                <a:cs typeface="Arial" panose="020B0604020202020204" pitchFamily="34" charset="0"/>
              </a:rPr>
              <a:t> </a:t>
            </a:r>
            <a:r>
              <a:rPr lang="en-US" sz="2800" dirty="0">
                <a:solidFill>
                  <a:srgbClr val="0A0A0A"/>
                </a:solidFill>
                <a:latin typeface="Arial" panose="020B0604020202020204" pitchFamily="34" charset="0"/>
                <a:cs typeface="Arial" panose="020B0604020202020204" pitchFamily="34" charset="0"/>
              </a:rPr>
              <a:t>Attitudes and actions spring from a value system, and our value system is based on what we believe.</a:t>
            </a:r>
            <a:endParaRPr lang="en-US" sz="28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DA95749-AFDE-E64F-88DA-56FDEF1F05FD}"/>
              </a:ext>
            </a:extLst>
          </p:cNvPr>
          <p:cNvGrpSpPr/>
          <p:nvPr/>
        </p:nvGrpSpPr>
        <p:grpSpPr>
          <a:xfrm>
            <a:off x="280337" y="2309668"/>
            <a:ext cx="11058254" cy="1651176"/>
            <a:chOff x="280337" y="2309668"/>
            <a:chExt cx="11058254" cy="1651176"/>
          </a:xfrm>
        </p:grpSpPr>
        <p:sp>
          <p:nvSpPr>
            <p:cNvPr id="10" name="Rectangle 9">
              <a:extLst>
                <a:ext uri="{FF2B5EF4-FFF2-40B4-BE49-F238E27FC236}">
                  <a16:creationId xmlns:a16="http://schemas.microsoft.com/office/drawing/2014/main" id="{E871D23B-8DDC-A046-BA02-0494DB17C9C3}"/>
                </a:ext>
              </a:extLst>
            </p:cNvPr>
            <p:cNvSpPr/>
            <p:nvPr/>
          </p:nvSpPr>
          <p:spPr>
            <a:xfrm>
              <a:off x="280337" y="2309668"/>
              <a:ext cx="6531089" cy="461665"/>
            </a:xfrm>
            <a:prstGeom prst="rect">
              <a:avLst/>
            </a:prstGeom>
          </p:spPr>
          <p:txBody>
            <a:bodyPr wrap="square">
              <a:spAutoFit/>
            </a:bodyPr>
            <a:lstStyle/>
            <a:p>
              <a:pPr algn="just"/>
              <a:r>
                <a:rPr lang="en-US" sz="2400" dirty="0">
                  <a:latin typeface="Arial" panose="020B0604020202020204" pitchFamily="34" charset="0"/>
                  <a:cs typeface="Arial" panose="020B0604020202020204" pitchFamily="34" charset="0"/>
                </a:rPr>
                <a:t>Author, Dr. Glen Schultz, </a:t>
              </a:r>
              <a:r>
                <a:rPr lang="en-US" sz="2400" i="1" dirty="0">
                  <a:latin typeface="Arial" panose="020B0604020202020204" pitchFamily="34" charset="0"/>
                  <a:cs typeface="Arial" panose="020B0604020202020204" pitchFamily="34" charset="0"/>
                </a:rPr>
                <a:t>Kingdom Education </a:t>
              </a:r>
            </a:p>
          </p:txBody>
        </p:sp>
        <p:sp>
          <p:nvSpPr>
            <p:cNvPr id="12" name="Rectangle 11">
              <a:extLst>
                <a:ext uri="{FF2B5EF4-FFF2-40B4-BE49-F238E27FC236}">
                  <a16:creationId xmlns:a16="http://schemas.microsoft.com/office/drawing/2014/main" id="{552A3A32-F48B-9B40-BB6A-EACA7CD5D5F6}"/>
                </a:ext>
              </a:extLst>
            </p:cNvPr>
            <p:cNvSpPr/>
            <p:nvPr/>
          </p:nvSpPr>
          <p:spPr>
            <a:xfrm>
              <a:off x="1124765" y="3006737"/>
              <a:ext cx="10213826" cy="954107"/>
            </a:xfrm>
            <a:prstGeom prst="rect">
              <a:avLst/>
            </a:prstGeom>
          </p:spPr>
          <p:txBody>
            <a:bodyPr wrap="square">
              <a:spAutoFit/>
            </a:bodyPr>
            <a:lstStyle/>
            <a:p>
              <a:pPr algn="just"/>
              <a:r>
                <a:rPr lang="en-US" sz="2800" dirty="0">
                  <a:solidFill>
                    <a:srgbClr val="0A0A0A"/>
                  </a:solidFill>
                  <a:latin typeface="Arial" panose="020B0604020202020204" pitchFamily="34" charset="0"/>
                  <a:cs typeface="Arial" panose="020B0604020202020204" pitchFamily="34" charset="0"/>
                </a:rPr>
                <a:t>“At the foundation of a person’s life, we find His beliefs. These beliefs shape his values, and his values drive his actions.” </a:t>
              </a:r>
            </a:p>
          </p:txBody>
        </p:sp>
      </p:grpSp>
      <p:sp>
        <p:nvSpPr>
          <p:cNvPr id="13" name="Rectangle 12">
            <a:extLst>
              <a:ext uri="{FF2B5EF4-FFF2-40B4-BE49-F238E27FC236}">
                <a16:creationId xmlns:a16="http://schemas.microsoft.com/office/drawing/2014/main" id="{5877C502-6468-0B44-BA59-FDF0125AE23F}"/>
              </a:ext>
            </a:extLst>
          </p:cNvPr>
          <p:cNvSpPr/>
          <p:nvPr/>
        </p:nvSpPr>
        <p:spPr>
          <a:xfrm>
            <a:off x="1124765" y="4506069"/>
            <a:ext cx="10213826" cy="1384995"/>
          </a:xfrm>
          <a:prstGeom prst="rect">
            <a:avLst/>
          </a:prstGeom>
        </p:spPr>
        <p:txBody>
          <a:bodyPr wrap="square">
            <a:spAutoFit/>
          </a:bodyPr>
          <a:lstStyle/>
          <a:p>
            <a:pPr algn="just"/>
            <a:r>
              <a:rPr lang="en-US" sz="2800" dirty="0">
                <a:solidFill>
                  <a:srgbClr val="0A0A0A"/>
                </a:solidFill>
                <a:latin typeface="Arial" panose="020B0604020202020204" pitchFamily="34" charset="0"/>
                <a:cs typeface="Arial" panose="020B0604020202020204" pitchFamily="34" charset="0"/>
              </a:rPr>
              <a:t>He illustrates this through a pyramid that graphically makes the point that our visible actions are a direct result of our beliefs and values.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820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2C45A0F-21A6-284B-B015-35ED461A059D}"/>
              </a:ext>
            </a:extLst>
          </p:cNvPr>
          <p:cNvGrpSpPr/>
          <p:nvPr/>
        </p:nvGrpSpPr>
        <p:grpSpPr>
          <a:xfrm>
            <a:off x="2214488" y="15174"/>
            <a:ext cx="9024658" cy="7159733"/>
            <a:chOff x="1552216" y="89479"/>
            <a:chExt cx="9024658" cy="7159733"/>
          </a:xfrm>
        </p:grpSpPr>
        <p:grpSp>
          <p:nvGrpSpPr>
            <p:cNvPr id="28" name="Group 27">
              <a:extLst>
                <a:ext uri="{FF2B5EF4-FFF2-40B4-BE49-F238E27FC236}">
                  <a16:creationId xmlns:a16="http://schemas.microsoft.com/office/drawing/2014/main" id="{CE177B50-9E12-794F-887D-63F631558E98}"/>
                </a:ext>
              </a:extLst>
            </p:cNvPr>
            <p:cNvGrpSpPr/>
            <p:nvPr/>
          </p:nvGrpSpPr>
          <p:grpSpPr>
            <a:xfrm>
              <a:off x="1552216" y="89479"/>
              <a:ext cx="9024658" cy="7071444"/>
              <a:chOff x="1552216" y="230885"/>
              <a:chExt cx="9024658" cy="7071444"/>
            </a:xfrm>
          </p:grpSpPr>
          <p:grpSp>
            <p:nvGrpSpPr>
              <p:cNvPr id="24" name="Group 23">
                <a:extLst>
                  <a:ext uri="{FF2B5EF4-FFF2-40B4-BE49-F238E27FC236}">
                    <a16:creationId xmlns:a16="http://schemas.microsoft.com/office/drawing/2014/main" id="{ED564331-3A52-C34F-87CC-A0B2628ACDD5}"/>
                  </a:ext>
                </a:extLst>
              </p:cNvPr>
              <p:cNvGrpSpPr/>
              <p:nvPr/>
            </p:nvGrpSpPr>
            <p:grpSpPr>
              <a:xfrm>
                <a:off x="1552216" y="230885"/>
                <a:ext cx="9024658" cy="7071444"/>
                <a:chOff x="1476802" y="-203496"/>
                <a:chExt cx="9024658" cy="7071444"/>
              </a:xfrm>
            </p:grpSpPr>
            <p:grpSp>
              <p:nvGrpSpPr>
                <p:cNvPr id="22" name="Group 21">
                  <a:extLst>
                    <a:ext uri="{FF2B5EF4-FFF2-40B4-BE49-F238E27FC236}">
                      <a16:creationId xmlns:a16="http://schemas.microsoft.com/office/drawing/2014/main" id="{0788A46B-5F51-824F-8564-176FCDD13832}"/>
                    </a:ext>
                  </a:extLst>
                </p:cNvPr>
                <p:cNvGrpSpPr/>
                <p:nvPr/>
              </p:nvGrpSpPr>
              <p:grpSpPr>
                <a:xfrm>
                  <a:off x="1476802" y="-203496"/>
                  <a:ext cx="9024658" cy="7071444"/>
                  <a:chOff x="1476802" y="-213444"/>
                  <a:chExt cx="9024658" cy="7071444"/>
                </a:xfrm>
              </p:grpSpPr>
              <p:grpSp>
                <p:nvGrpSpPr>
                  <p:cNvPr id="18" name="Group 17">
                    <a:extLst>
                      <a:ext uri="{FF2B5EF4-FFF2-40B4-BE49-F238E27FC236}">
                        <a16:creationId xmlns:a16="http://schemas.microsoft.com/office/drawing/2014/main" id="{3A7F1D1F-C7B5-1D4D-9607-DDC6727DED7D}"/>
                      </a:ext>
                    </a:extLst>
                  </p:cNvPr>
                  <p:cNvGrpSpPr/>
                  <p:nvPr/>
                </p:nvGrpSpPr>
                <p:grpSpPr>
                  <a:xfrm>
                    <a:off x="1476802" y="-213444"/>
                    <a:ext cx="9024658" cy="6900632"/>
                    <a:chOff x="1363680" y="22225"/>
                    <a:chExt cx="9024658" cy="6900632"/>
                  </a:xfrm>
                </p:grpSpPr>
                <p:grpSp>
                  <p:nvGrpSpPr>
                    <p:cNvPr id="16" name="Group 15">
                      <a:extLst>
                        <a:ext uri="{FF2B5EF4-FFF2-40B4-BE49-F238E27FC236}">
                          <a16:creationId xmlns:a16="http://schemas.microsoft.com/office/drawing/2014/main" id="{E11DB4C2-2085-AA48-861D-81B92C3407E4}"/>
                        </a:ext>
                      </a:extLst>
                    </p:cNvPr>
                    <p:cNvGrpSpPr/>
                    <p:nvPr/>
                  </p:nvGrpSpPr>
                  <p:grpSpPr>
                    <a:xfrm>
                      <a:off x="1363680" y="22225"/>
                      <a:ext cx="9024658" cy="6900632"/>
                      <a:chOff x="1363680" y="22225"/>
                      <a:chExt cx="9024658" cy="6900632"/>
                    </a:xfrm>
                  </p:grpSpPr>
                  <p:grpSp>
                    <p:nvGrpSpPr>
                      <p:cNvPr id="5" name="Group 4">
                        <a:extLst>
                          <a:ext uri="{FF2B5EF4-FFF2-40B4-BE49-F238E27FC236}">
                            <a16:creationId xmlns:a16="http://schemas.microsoft.com/office/drawing/2014/main" id="{FFD33EB2-3984-4F4B-BAF2-370ED444AA2B}"/>
                          </a:ext>
                        </a:extLst>
                      </p:cNvPr>
                      <p:cNvGrpSpPr/>
                      <p:nvPr/>
                    </p:nvGrpSpPr>
                    <p:grpSpPr>
                      <a:xfrm>
                        <a:off x="1363680" y="87086"/>
                        <a:ext cx="8041063" cy="6835771"/>
                        <a:chOff x="1363680" y="87086"/>
                        <a:chExt cx="8041063" cy="6835771"/>
                      </a:xfrm>
                    </p:grpSpPr>
                    <p:pic>
                      <p:nvPicPr>
                        <p:cNvPr id="2" name="Picture 1">
                          <a:extLst>
                            <a:ext uri="{FF2B5EF4-FFF2-40B4-BE49-F238E27FC236}">
                              <a16:creationId xmlns:a16="http://schemas.microsoft.com/office/drawing/2014/main" id="{EEC272AD-17B9-6B45-82F6-F5318E1D5E42}"/>
                            </a:ext>
                          </a:extLst>
                        </p:cNvPr>
                        <p:cNvPicPr>
                          <a:picLocks noChangeAspect="1"/>
                        </p:cNvPicPr>
                        <p:nvPr/>
                      </p:nvPicPr>
                      <p:blipFill>
                        <a:blip r:embed="rId3"/>
                        <a:stretch>
                          <a:fillRect/>
                        </a:stretch>
                      </p:blipFill>
                      <p:spPr>
                        <a:xfrm>
                          <a:off x="1363680" y="87086"/>
                          <a:ext cx="8041063" cy="6835771"/>
                        </a:xfrm>
                        <a:prstGeom prst="rect">
                          <a:avLst/>
                        </a:prstGeom>
                      </p:spPr>
                    </p:pic>
                    <p:sp>
                      <p:nvSpPr>
                        <p:cNvPr id="14" name="TextBox 13">
                          <a:extLst>
                            <a:ext uri="{FF2B5EF4-FFF2-40B4-BE49-F238E27FC236}">
                              <a16:creationId xmlns:a16="http://schemas.microsoft.com/office/drawing/2014/main" id="{05A8625B-863A-3B42-9908-E714BDDD420D}"/>
                            </a:ext>
                          </a:extLst>
                        </p:cNvPr>
                        <p:cNvSpPr txBox="1"/>
                        <p:nvPr/>
                      </p:nvSpPr>
                      <p:spPr>
                        <a:xfrm>
                          <a:off x="2438307" y="2864697"/>
                          <a:ext cx="1005596" cy="400110"/>
                        </a:xfrm>
                        <a:prstGeom prst="rect">
                          <a:avLst/>
                        </a:prstGeom>
                        <a:solidFill>
                          <a:srgbClr val="00FA00"/>
                        </a:solidFill>
                        <a:ln>
                          <a:solidFill>
                            <a:schemeClr val="accent5">
                              <a:lumMod val="40000"/>
                              <a:lumOff val="60000"/>
                            </a:schemeClr>
                          </a:solidFill>
                        </a:ln>
                      </p:spPr>
                      <p:txBody>
                        <a:bodyPr wrap="none" rtlCol="0">
                          <a:spAutoFit/>
                        </a:bodyPr>
                        <a:lstStyle/>
                        <a:p>
                          <a:r>
                            <a:rPr lang="en-US" sz="2000" b="1" i="1" dirty="0">
                              <a:latin typeface="Arial" panose="020B0604020202020204" pitchFamily="34" charset="0"/>
                              <a:cs typeface="Arial" panose="020B0604020202020204" pitchFamily="34" charset="0"/>
                            </a:rPr>
                            <a:t>Visible</a:t>
                          </a:r>
                        </a:p>
                      </p:txBody>
                    </p:sp>
                  </p:grpSp>
                  <p:sp>
                    <p:nvSpPr>
                      <p:cNvPr id="8" name="Rectangle 7">
                        <a:extLst>
                          <a:ext uri="{FF2B5EF4-FFF2-40B4-BE49-F238E27FC236}">
                            <a16:creationId xmlns:a16="http://schemas.microsoft.com/office/drawing/2014/main" id="{FB774FEC-5FF6-E346-AD40-8F42A77F6DC9}"/>
                          </a:ext>
                        </a:extLst>
                      </p:cNvPr>
                      <p:cNvSpPr/>
                      <p:nvPr/>
                    </p:nvSpPr>
                    <p:spPr>
                      <a:xfrm>
                        <a:off x="2045616" y="22225"/>
                        <a:ext cx="8342722" cy="91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F56F746B-EAF8-7B45-9BAB-ED353DC17006}"/>
                        </a:ext>
                      </a:extLst>
                    </p:cNvPr>
                    <p:cNvSpPr txBox="1"/>
                    <p:nvPr/>
                  </p:nvSpPr>
                  <p:spPr>
                    <a:xfrm>
                      <a:off x="2958822" y="287204"/>
                      <a:ext cx="6214650" cy="523220"/>
                    </a:xfrm>
                    <a:prstGeom prst="rect">
                      <a:avLst/>
                    </a:prstGeom>
                    <a:solidFill>
                      <a:schemeClr val="bg1"/>
                    </a:solidFill>
                  </p:spPr>
                  <p:txBody>
                    <a:bodyPr wrap="none" rtlCol="0">
                      <a:spAutoFit/>
                    </a:bodyPr>
                    <a:lstStyle/>
                    <a:p>
                      <a:r>
                        <a:rPr lang="en-US" sz="2800" b="1" dirty="0">
                          <a:latin typeface="Arial" panose="020B0604020202020204" pitchFamily="34" charset="0"/>
                          <a:cs typeface="Arial" panose="020B0604020202020204" pitchFamily="34" charset="0"/>
                        </a:rPr>
                        <a:t>THE  MAKING  OF  AN  INDIVIDUAL</a:t>
                      </a:r>
                    </a:p>
                  </p:txBody>
                </p:sp>
              </p:grpSp>
              <p:sp>
                <p:nvSpPr>
                  <p:cNvPr id="19" name="Triangle 18">
                    <a:extLst>
                      <a:ext uri="{FF2B5EF4-FFF2-40B4-BE49-F238E27FC236}">
                        <a16:creationId xmlns:a16="http://schemas.microsoft.com/office/drawing/2014/main" id="{2B708611-C928-D44A-83BA-223DB4931B9B}"/>
                      </a:ext>
                    </a:extLst>
                  </p:cNvPr>
                  <p:cNvSpPr/>
                  <p:nvPr/>
                </p:nvSpPr>
                <p:spPr>
                  <a:xfrm rot="16361252">
                    <a:off x="7579494" y="1791425"/>
                    <a:ext cx="3043912" cy="19893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22A0B7E9-9363-5A4A-955D-EB4D4F33DD4B}"/>
                      </a:ext>
                    </a:extLst>
                  </p:cNvPr>
                  <p:cNvSpPr/>
                  <p:nvPr/>
                </p:nvSpPr>
                <p:spPr>
                  <a:xfrm flipH="1">
                    <a:off x="8116475" y="3709440"/>
                    <a:ext cx="2021787" cy="31485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2A2CBF32-1A47-E94A-91F8-26604A877920}"/>
                    </a:ext>
                  </a:extLst>
                </p:cNvPr>
                <p:cNvSpPr/>
                <p:nvPr/>
              </p:nvSpPr>
              <p:spPr>
                <a:xfrm>
                  <a:off x="9550714" y="584703"/>
                  <a:ext cx="950746" cy="331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6471C74-3936-EE48-A45F-ADF6B63A46F2}"/>
                    </a:ext>
                  </a:extLst>
                </p:cNvPr>
                <p:cNvSpPr/>
                <p:nvPr/>
              </p:nvSpPr>
              <p:spPr>
                <a:xfrm>
                  <a:off x="10060791" y="3378621"/>
                  <a:ext cx="235671" cy="331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ight Triangle 24">
                <a:extLst>
                  <a:ext uri="{FF2B5EF4-FFF2-40B4-BE49-F238E27FC236}">
                    <a16:creationId xmlns:a16="http://schemas.microsoft.com/office/drawing/2014/main" id="{294264E0-F8BF-8A40-8010-F1FE379A116D}"/>
                  </a:ext>
                </a:extLst>
              </p:cNvPr>
              <p:cNvSpPr/>
              <p:nvPr/>
            </p:nvSpPr>
            <p:spPr>
              <a:xfrm rot="16200000" flipH="1">
                <a:off x="5674301" y="932617"/>
                <a:ext cx="1024568" cy="12014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D114A96-36A3-CC49-8AA5-BE4BDE2FD583}"/>
                  </a:ext>
                </a:extLst>
              </p:cNvPr>
              <p:cNvSpPr/>
              <p:nvPr/>
            </p:nvSpPr>
            <p:spPr>
              <a:xfrm>
                <a:off x="6787303" y="1141914"/>
                <a:ext cx="2960012" cy="884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481706EC-1D94-9D4A-BD26-7476A531502A}"/>
                </a:ext>
              </a:extLst>
            </p:cNvPr>
            <p:cNvSpPr/>
            <p:nvPr/>
          </p:nvSpPr>
          <p:spPr>
            <a:xfrm>
              <a:off x="2073897" y="6495067"/>
              <a:ext cx="6608190" cy="754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ight Triangle 30">
            <a:extLst>
              <a:ext uri="{FF2B5EF4-FFF2-40B4-BE49-F238E27FC236}">
                <a16:creationId xmlns:a16="http://schemas.microsoft.com/office/drawing/2014/main" id="{AA11655F-C293-904D-A542-C827A6B4B2BC}"/>
              </a:ext>
            </a:extLst>
          </p:cNvPr>
          <p:cNvSpPr/>
          <p:nvPr/>
        </p:nvSpPr>
        <p:spPr>
          <a:xfrm rot="5244376">
            <a:off x="2765538" y="365425"/>
            <a:ext cx="2505275" cy="371887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3D5DD72F-BB06-7D4B-8332-82563A9A297E}"/>
              </a:ext>
            </a:extLst>
          </p:cNvPr>
          <p:cNvSpPr/>
          <p:nvPr/>
        </p:nvSpPr>
        <p:spPr>
          <a:xfrm>
            <a:off x="1785423" y="3518657"/>
            <a:ext cx="950746" cy="331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775A99DB-D77C-A24B-BD4E-4C711F9B72B4}"/>
              </a:ext>
            </a:extLst>
          </p:cNvPr>
          <p:cNvGrpSpPr/>
          <p:nvPr/>
        </p:nvGrpSpPr>
        <p:grpSpPr>
          <a:xfrm>
            <a:off x="1258530" y="115781"/>
            <a:ext cx="9298680" cy="7159733"/>
            <a:chOff x="1278194" y="432495"/>
            <a:chExt cx="9298680" cy="7159733"/>
          </a:xfrm>
        </p:grpSpPr>
        <p:grpSp>
          <p:nvGrpSpPr>
            <p:cNvPr id="64" name="Group 63">
              <a:extLst>
                <a:ext uri="{FF2B5EF4-FFF2-40B4-BE49-F238E27FC236}">
                  <a16:creationId xmlns:a16="http://schemas.microsoft.com/office/drawing/2014/main" id="{0F63C88F-9D60-BE41-B2B8-F5E1308FF080}"/>
                </a:ext>
              </a:extLst>
            </p:cNvPr>
            <p:cNvGrpSpPr/>
            <p:nvPr/>
          </p:nvGrpSpPr>
          <p:grpSpPr>
            <a:xfrm>
              <a:off x="1278194" y="432495"/>
              <a:ext cx="9298680" cy="7159733"/>
              <a:chOff x="1278194" y="89479"/>
              <a:chExt cx="9298680" cy="7159733"/>
            </a:xfrm>
          </p:grpSpPr>
          <p:grpSp>
            <p:nvGrpSpPr>
              <p:cNvPr id="65" name="Group 64">
                <a:extLst>
                  <a:ext uri="{FF2B5EF4-FFF2-40B4-BE49-F238E27FC236}">
                    <a16:creationId xmlns:a16="http://schemas.microsoft.com/office/drawing/2014/main" id="{5B96F093-6639-764F-8D20-D58A7F2C3EF8}"/>
                  </a:ext>
                </a:extLst>
              </p:cNvPr>
              <p:cNvGrpSpPr/>
              <p:nvPr/>
            </p:nvGrpSpPr>
            <p:grpSpPr>
              <a:xfrm>
                <a:off x="1278194" y="89479"/>
                <a:ext cx="9298680" cy="7159733"/>
                <a:chOff x="1278194" y="89479"/>
                <a:chExt cx="9298680" cy="7159733"/>
              </a:xfrm>
            </p:grpSpPr>
            <p:grpSp>
              <p:nvGrpSpPr>
                <p:cNvPr id="67" name="Group 66">
                  <a:extLst>
                    <a:ext uri="{FF2B5EF4-FFF2-40B4-BE49-F238E27FC236}">
                      <a16:creationId xmlns:a16="http://schemas.microsoft.com/office/drawing/2014/main" id="{65FD820E-EF24-164E-A3EC-D64676B0E37F}"/>
                    </a:ext>
                  </a:extLst>
                </p:cNvPr>
                <p:cNvGrpSpPr/>
                <p:nvPr/>
              </p:nvGrpSpPr>
              <p:grpSpPr>
                <a:xfrm>
                  <a:off x="1278194" y="89479"/>
                  <a:ext cx="9298680" cy="7159733"/>
                  <a:chOff x="1268767" y="89479"/>
                  <a:chExt cx="9298680" cy="7159733"/>
                </a:xfrm>
              </p:grpSpPr>
              <p:grpSp>
                <p:nvGrpSpPr>
                  <p:cNvPr id="69" name="Group 68">
                    <a:extLst>
                      <a:ext uri="{FF2B5EF4-FFF2-40B4-BE49-F238E27FC236}">
                        <a16:creationId xmlns:a16="http://schemas.microsoft.com/office/drawing/2014/main" id="{D4C1979A-31C9-CD46-AEF4-0B8F4447A638}"/>
                      </a:ext>
                    </a:extLst>
                  </p:cNvPr>
                  <p:cNvGrpSpPr/>
                  <p:nvPr/>
                </p:nvGrpSpPr>
                <p:grpSpPr>
                  <a:xfrm>
                    <a:off x="1268767" y="89479"/>
                    <a:ext cx="9298680" cy="7159733"/>
                    <a:chOff x="1278194" y="89479"/>
                    <a:chExt cx="9298680" cy="7159733"/>
                  </a:xfrm>
                </p:grpSpPr>
                <p:grpSp>
                  <p:nvGrpSpPr>
                    <p:cNvPr id="71" name="Group 70">
                      <a:extLst>
                        <a:ext uri="{FF2B5EF4-FFF2-40B4-BE49-F238E27FC236}">
                          <a16:creationId xmlns:a16="http://schemas.microsoft.com/office/drawing/2014/main" id="{3ABC2A0B-04BE-7A42-B75D-5A210D0C0D3C}"/>
                        </a:ext>
                      </a:extLst>
                    </p:cNvPr>
                    <p:cNvGrpSpPr/>
                    <p:nvPr/>
                  </p:nvGrpSpPr>
                  <p:grpSpPr>
                    <a:xfrm>
                      <a:off x="2234152" y="89479"/>
                      <a:ext cx="8342722" cy="6425505"/>
                      <a:chOff x="2234152" y="230885"/>
                      <a:chExt cx="8342722" cy="6425505"/>
                    </a:xfrm>
                  </p:grpSpPr>
                  <p:grpSp>
                    <p:nvGrpSpPr>
                      <p:cNvPr id="73" name="Group 72">
                        <a:extLst>
                          <a:ext uri="{FF2B5EF4-FFF2-40B4-BE49-F238E27FC236}">
                            <a16:creationId xmlns:a16="http://schemas.microsoft.com/office/drawing/2014/main" id="{33F1E1D4-BD56-F54D-A374-08199C0D1CB8}"/>
                          </a:ext>
                        </a:extLst>
                      </p:cNvPr>
                      <p:cNvGrpSpPr/>
                      <p:nvPr/>
                    </p:nvGrpSpPr>
                    <p:grpSpPr>
                      <a:xfrm>
                        <a:off x="2234152" y="230885"/>
                        <a:ext cx="8342722" cy="6425505"/>
                        <a:chOff x="2158738" y="-203496"/>
                        <a:chExt cx="8342722" cy="6425505"/>
                      </a:xfrm>
                    </p:grpSpPr>
                    <p:grpSp>
                      <p:nvGrpSpPr>
                        <p:cNvPr id="76" name="Group 75">
                          <a:extLst>
                            <a:ext uri="{FF2B5EF4-FFF2-40B4-BE49-F238E27FC236}">
                              <a16:creationId xmlns:a16="http://schemas.microsoft.com/office/drawing/2014/main" id="{59E1865A-2D0E-3747-B8E3-9C4B1596CE4D}"/>
                            </a:ext>
                          </a:extLst>
                        </p:cNvPr>
                        <p:cNvGrpSpPr/>
                        <p:nvPr/>
                      </p:nvGrpSpPr>
                      <p:grpSpPr>
                        <a:xfrm>
                          <a:off x="2158738" y="-203496"/>
                          <a:ext cx="8342722" cy="6425505"/>
                          <a:chOff x="2158738" y="-213444"/>
                          <a:chExt cx="8342722" cy="6425505"/>
                        </a:xfrm>
                      </p:grpSpPr>
                      <p:grpSp>
                        <p:nvGrpSpPr>
                          <p:cNvPr id="79" name="Group 78">
                            <a:extLst>
                              <a:ext uri="{FF2B5EF4-FFF2-40B4-BE49-F238E27FC236}">
                                <a16:creationId xmlns:a16="http://schemas.microsoft.com/office/drawing/2014/main" id="{B883B4F3-DBBD-6846-BE4A-510DDFA9AADD}"/>
                              </a:ext>
                            </a:extLst>
                          </p:cNvPr>
                          <p:cNvGrpSpPr/>
                          <p:nvPr/>
                        </p:nvGrpSpPr>
                        <p:grpSpPr>
                          <a:xfrm>
                            <a:off x="2158738" y="-213444"/>
                            <a:ext cx="8342722" cy="6194221"/>
                            <a:chOff x="2045616" y="22225"/>
                            <a:chExt cx="8342722" cy="6194221"/>
                          </a:xfrm>
                        </p:grpSpPr>
                        <p:grpSp>
                          <p:nvGrpSpPr>
                            <p:cNvPr id="82" name="Group 81">
                              <a:extLst>
                                <a:ext uri="{FF2B5EF4-FFF2-40B4-BE49-F238E27FC236}">
                                  <a16:creationId xmlns:a16="http://schemas.microsoft.com/office/drawing/2014/main" id="{4495475C-CB71-2E41-9037-EAC52B86BCAA}"/>
                                </a:ext>
                              </a:extLst>
                            </p:cNvPr>
                            <p:cNvGrpSpPr/>
                            <p:nvPr/>
                          </p:nvGrpSpPr>
                          <p:grpSpPr>
                            <a:xfrm>
                              <a:off x="2045616" y="22225"/>
                              <a:ext cx="8342722" cy="6194221"/>
                              <a:chOff x="2045616" y="22225"/>
                              <a:chExt cx="8342722" cy="6194221"/>
                            </a:xfrm>
                          </p:grpSpPr>
                          <p:grpSp>
                            <p:nvGrpSpPr>
                              <p:cNvPr id="86" name="Group 85">
                                <a:extLst>
                                  <a:ext uri="{FF2B5EF4-FFF2-40B4-BE49-F238E27FC236}">
                                    <a16:creationId xmlns:a16="http://schemas.microsoft.com/office/drawing/2014/main" id="{B912511E-DB67-E549-B8B7-79E18B910985}"/>
                                  </a:ext>
                                </a:extLst>
                              </p:cNvPr>
                              <p:cNvGrpSpPr/>
                              <p:nvPr/>
                            </p:nvGrpSpPr>
                            <p:grpSpPr>
                              <a:xfrm>
                                <a:off x="4896158" y="2351707"/>
                                <a:ext cx="1340432" cy="3864739"/>
                                <a:chOff x="4896158" y="2351707"/>
                                <a:chExt cx="1340432" cy="3864739"/>
                              </a:xfrm>
                            </p:grpSpPr>
                            <p:sp>
                              <p:nvSpPr>
                                <p:cNvPr id="90" name="TextBox 89">
                                  <a:extLst>
                                    <a:ext uri="{FF2B5EF4-FFF2-40B4-BE49-F238E27FC236}">
                                      <a16:creationId xmlns:a16="http://schemas.microsoft.com/office/drawing/2014/main" id="{43707F2E-AD9B-C04A-A0EF-68E21C8D4D7B}"/>
                                    </a:ext>
                                  </a:extLst>
                                </p:cNvPr>
                                <p:cNvSpPr txBox="1"/>
                                <p:nvPr/>
                              </p:nvSpPr>
                              <p:spPr>
                                <a:xfrm>
                                  <a:off x="4952720" y="5816336"/>
                                  <a:ext cx="1269899" cy="400110"/>
                                </a:xfrm>
                                <a:prstGeom prst="rect">
                                  <a:avLst/>
                                </a:prstGeom>
                                <a:solidFill>
                                  <a:schemeClr val="accent4">
                                    <a:lumMod val="40000"/>
                                    <a:lumOff val="60000"/>
                                  </a:schemeClr>
                                </a:solidFill>
                              </p:spPr>
                              <p:txBody>
                                <a:bodyPr wrap="none" rtlCol="0">
                                  <a:spAutoFit/>
                                </a:bodyPr>
                                <a:lstStyle/>
                                <a:p>
                                  <a:r>
                                    <a:rPr lang="en-US" sz="2000" b="1" dirty="0">
                                      <a:latin typeface="Arial" panose="020B0604020202020204" pitchFamily="34" charset="0"/>
                                      <a:cs typeface="Arial" panose="020B0604020202020204" pitchFamily="34" charset="0"/>
                                    </a:rPr>
                                    <a:t>BELIEFS</a:t>
                                  </a:r>
                                </a:p>
                              </p:txBody>
                            </p:sp>
                            <p:sp>
                              <p:nvSpPr>
                                <p:cNvPr id="91" name="TextBox 90">
                                  <a:extLst>
                                    <a:ext uri="{FF2B5EF4-FFF2-40B4-BE49-F238E27FC236}">
                                      <a16:creationId xmlns:a16="http://schemas.microsoft.com/office/drawing/2014/main" id="{2D8C421A-5E96-0F40-9950-1A99508F1E07}"/>
                                    </a:ext>
                                  </a:extLst>
                                </p:cNvPr>
                                <p:cNvSpPr txBox="1"/>
                                <p:nvPr/>
                              </p:nvSpPr>
                              <p:spPr>
                                <a:xfrm>
                                  <a:off x="5013442" y="4041477"/>
                                  <a:ext cx="1209177" cy="400110"/>
                                </a:xfrm>
                                <a:prstGeom prst="rect">
                                  <a:avLst/>
                                </a:prstGeom>
                                <a:solidFill>
                                  <a:schemeClr val="accent4">
                                    <a:lumMod val="40000"/>
                                    <a:lumOff val="60000"/>
                                  </a:schemeClr>
                                </a:solidFill>
                              </p:spPr>
                              <p:txBody>
                                <a:bodyPr wrap="none" rtlCol="0">
                                  <a:spAutoFit/>
                                </a:bodyPr>
                                <a:lstStyle/>
                                <a:p>
                                  <a:r>
                                    <a:rPr lang="en-US" sz="2000" b="1" dirty="0">
                                      <a:latin typeface="Arial" panose="020B0604020202020204" pitchFamily="34" charset="0"/>
                                      <a:cs typeface="Arial" panose="020B0604020202020204" pitchFamily="34" charset="0"/>
                                    </a:rPr>
                                    <a:t>VALUES</a:t>
                                  </a:r>
                                </a:p>
                              </p:txBody>
                            </p:sp>
                            <p:sp>
                              <p:nvSpPr>
                                <p:cNvPr id="92" name="TextBox 91">
                                  <a:extLst>
                                    <a:ext uri="{FF2B5EF4-FFF2-40B4-BE49-F238E27FC236}">
                                      <a16:creationId xmlns:a16="http://schemas.microsoft.com/office/drawing/2014/main" id="{00C3234F-402B-F040-9D9F-E96BFDBCCAC0}"/>
                                    </a:ext>
                                  </a:extLst>
                                </p:cNvPr>
                                <p:cNvSpPr txBox="1"/>
                                <p:nvPr/>
                              </p:nvSpPr>
                              <p:spPr>
                                <a:xfrm>
                                  <a:off x="4896158" y="2351707"/>
                                  <a:ext cx="1340432" cy="400110"/>
                                </a:xfrm>
                                <a:prstGeom prst="rect">
                                  <a:avLst/>
                                </a:prstGeom>
                                <a:solidFill>
                                  <a:srgbClr val="00FA00"/>
                                </a:solidFill>
                              </p:spPr>
                              <p:txBody>
                                <a:bodyPr wrap="none" rtlCol="0">
                                  <a:spAutoFit/>
                                </a:bodyPr>
                                <a:lstStyle/>
                                <a:p>
                                  <a:r>
                                    <a:rPr lang="en-US" sz="2000" b="1" dirty="0">
                                      <a:latin typeface="Arial" panose="020B0604020202020204" pitchFamily="34" charset="0"/>
                                      <a:cs typeface="Arial" panose="020B0604020202020204" pitchFamily="34" charset="0"/>
                                    </a:rPr>
                                    <a:t>ACTIONS</a:t>
                                  </a:r>
                                </a:p>
                              </p:txBody>
                            </p:sp>
                          </p:grpSp>
                          <p:sp>
                            <p:nvSpPr>
                              <p:cNvPr id="85" name="Rectangle 84">
                                <a:extLst>
                                  <a:ext uri="{FF2B5EF4-FFF2-40B4-BE49-F238E27FC236}">
                                    <a16:creationId xmlns:a16="http://schemas.microsoft.com/office/drawing/2014/main" id="{B9A82278-8655-4E42-9C4B-6791648E2380}"/>
                                  </a:ext>
                                </a:extLst>
                              </p:cNvPr>
                              <p:cNvSpPr/>
                              <p:nvPr/>
                            </p:nvSpPr>
                            <p:spPr>
                              <a:xfrm>
                                <a:off x="2045616" y="22225"/>
                                <a:ext cx="8342722" cy="91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a:extLst>
                                <a:ext uri="{FF2B5EF4-FFF2-40B4-BE49-F238E27FC236}">
                                  <a16:creationId xmlns:a16="http://schemas.microsoft.com/office/drawing/2014/main" id="{C5F1ED43-011E-B744-B562-998829E8223D}"/>
                                </a:ext>
                              </a:extLst>
                            </p:cNvPr>
                            <p:cNvSpPr txBox="1"/>
                            <p:nvPr/>
                          </p:nvSpPr>
                          <p:spPr>
                            <a:xfrm>
                              <a:off x="2958822" y="287204"/>
                              <a:ext cx="6214650" cy="523220"/>
                            </a:xfrm>
                            <a:prstGeom prst="rect">
                              <a:avLst/>
                            </a:prstGeom>
                            <a:solidFill>
                              <a:schemeClr val="bg1"/>
                            </a:solidFill>
                          </p:spPr>
                          <p:txBody>
                            <a:bodyPr wrap="none" rtlCol="0">
                              <a:spAutoFit/>
                            </a:bodyPr>
                            <a:lstStyle/>
                            <a:p>
                              <a:r>
                                <a:rPr lang="en-US" sz="2800" b="1" dirty="0">
                                  <a:latin typeface="Arial" panose="020B0604020202020204" pitchFamily="34" charset="0"/>
                                  <a:cs typeface="Arial" panose="020B0604020202020204" pitchFamily="34" charset="0"/>
                                </a:rPr>
                                <a:t>THE  MAKING  OF  AN  INDIVIDUAL</a:t>
                              </a:r>
                            </a:p>
                          </p:txBody>
                        </p:sp>
                      </p:grpSp>
                      <p:sp>
                        <p:nvSpPr>
                          <p:cNvPr id="80" name="Triangle 79">
                            <a:extLst>
                              <a:ext uri="{FF2B5EF4-FFF2-40B4-BE49-F238E27FC236}">
                                <a16:creationId xmlns:a16="http://schemas.microsoft.com/office/drawing/2014/main" id="{23639E16-2BDF-934F-B50A-AE48CB84EC3C}"/>
                              </a:ext>
                            </a:extLst>
                          </p:cNvPr>
                          <p:cNvSpPr/>
                          <p:nvPr/>
                        </p:nvSpPr>
                        <p:spPr>
                          <a:xfrm rot="16361252">
                            <a:off x="7579494" y="1791425"/>
                            <a:ext cx="3043912" cy="19893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Triangle 80">
                            <a:extLst>
                              <a:ext uri="{FF2B5EF4-FFF2-40B4-BE49-F238E27FC236}">
                                <a16:creationId xmlns:a16="http://schemas.microsoft.com/office/drawing/2014/main" id="{65242FA6-EE7D-B741-9E6F-773B1254799C}"/>
                              </a:ext>
                            </a:extLst>
                          </p:cNvPr>
                          <p:cNvSpPr/>
                          <p:nvPr/>
                        </p:nvSpPr>
                        <p:spPr>
                          <a:xfrm flipH="1">
                            <a:off x="8450762" y="3709440"/>
                            <a:ext cx="1642657" cy="250262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D66A0F36-3164-7D4B-B0E5-32446DBECE72}"/>
                            </a:ext>
                          </a:extLst>
                        </p:cNvPr>
                        <p:cNvSpPr/>
                        <p:nvPr/>
                      </p:nvSpPr>
                      <p:spPr>
                        <a:xfrm>
                          <a:off x="9550714" y="584703"/>
                          <a:ext cx="950746" cy="331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18B4FEBE-6F53-EA48-BA20-0CB8BE9DE9EB}"/>
                            </a:ext>
                          </a:extLst>
                        </p:cNvPr>
                        <p:cNvSpPr/>
                        <p:nvPr/>
                      </p:nvSpPr>
                      <p:spPr>
                        <a:xfrm>
                          <a:off x="9737957" y="2896757"/>
                          <a:ext cx="508378" cy="331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ight Triangle 73">
                        <a:extLst>
                          <a:ext uri="{FF2B5EF4-FFF2-40B4-BE49-F238E27FC236}">
                            <a16:creationId xmlns:a16="http://schemas.microsoft.com/office/drawing/2014/main" id="{BC85CF3A-E75A-3E43-A286-3332415AE63C}"/>
                          </a:ext>
                        </a:extLst>
                      </p:cNvPr>
                      <p:cNvSpPr/>
                      <p:nvPr/>
                    </p:nvSpPr>
                    <p:spPr>
                      <a:xfrm rot="16200000" flipH="1">
                        <a:off x="5674301" y="932617"/>
                        <a:ext cx="1024568" cy="12014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5A9F2C5-9797-F94D-B5D3-199AD36DB886}"/>
                          </a:ext>
                        </a:extLst>
                      </p:cNvPr>
                      <p:cNvSpPr/>
                      <p:nvPr/>
                    </p:nvSpPr>
                    <p:spPr>
                      <a:xfrm>
                        <a:off x="6787303" y="1141914"/>
                        <a:ext cx="2960012" cy="884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ectangle 71">
                      <a:extLst>
                        <a:ext uri="{FF2B5EF4-FFF2-40B4-BE49-F238E27FC236}">
                          <a16:creationId xmlns:a16="http://schemas.microsoft.com/office/drawing/2014/main" id="{60B5BF9D-CCF7-CC4A-9F0A-A2D783140B1D}"/>
                        </a:ext>
                      </a:extLst>
                    </p:cNvPr>
                    <p:cNvSpPr/>
                    <p:nvPr/>
                  </p:nvSpPr>
                  <p:spPr>
                    <a:xfrm>
                      <a:off x="1278194" y="6495067"/>
                      <a:ext cx="9043555" cy="754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ight Triangle 69">
                    <a:extLst>
                      <a:ext uri="{FF2B5EF4-FFF2-40B4-BE49-F238E27FC236}">
                        <a16:creationId xmlns:a16="http://schemas.microsoft.com/office/drawing/2014/main" id="{1076D727-1A2F-DC43-B7B0-F97F5704E524}"/>
                      </a:ext>
                    </a:extLst>
                  </p:cNvPr>
                  <p:cNvSpPr/>
                  <p:nvPr/>
                </p:nvSpPr>
                <p:spPr>
                  <a:xfrm rot="5244376">
                    <a:off x="2756111" y="365425"/>
                    <a:ext cx="2505275" cy="371887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Parallelogram 67">
                  <a:extLst>
                    <a:ext uri="{FF2B5EF4-FFF2-40B4-BE49-F238E27FC236}">
                      <a16:creationId xmlns:a16="http://schemas.microsoft.com/office/drawing/2014/main" id="{69660C6D-85D2-EA40-B2C1-55A6FFEB5AC5}"/>
                    </a:ext>
                  </a:extLst>
                </p:cNvPr>
                <p:cNvSpPr/>
                <p:nvPr/>
              </p:nvSpPr>
              <p:spPr>
                <a:xfrm>
                  <a:off x="4449452" y="976584"/>
                  <a:ext cx="1333894" cy="894012"/>
                </a:xfrm>
                <a:prstGeom prst="parallelogram">
                  <a:avLst>
                    <a:gd name="adj" fmla="val 5429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ight Triangle 65">
                <a:extLst>
                  <a:ext uri="{FF2B5EF4-FFF2-40B4-BE49-F238E27FC236}">
                    <a16:creationId xmlns:a16="http://schemas.microsoft.com/office/drawing/2014/main" id="{9CEB3A91-6F27-F34A-8938-E6BFB508B2A3}"/>
                  </a:ext>
                </a:extLst>
              </p:cNvPr>
              <p:cNvSpPr/>
              <p:nvPr/>
            </p:nvSpPr>
            <p:spPr>
              <a:xfrm flipV="1">
                <a:off x="2607494" y="3488791"/>
                <a:ext cx="1841957" cy="343646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Rectangle 92">
              <a:extLst>
                <a:ext uri="{FF2B5EF4-FFF2-40B4-BE49-F238E27FC236}">
                  <a16:creationId xmlns:a16="http://schemas.microsoft.com/office/drawing/2014/main" id="{02EF1C2E-788C-434E-85CD-06759C85DC8D}"/>
                </a:ext>
              </a:extLst>
            </p:cNvPr>
            <p:cNvSpPr/>
            <p:nvPr/>
          </p:nvSpPr>
          <p:spPr>
            <a:xfrm>
              <a:off x="1844038" y="3848671"/>
              <a:ext cx="950746" cy="331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Box 87">
            <a:extLst>
              <a:ext uri="{FF2B5EF4-FFF2-40B4-BE49-F238E27FC236}">
                <a16:creationId xmlns:a16="http://schemas.microsoft.com/office/drawing/2014/main" id="{621B1E48-6C59-3E42-8149-A7471967253E}"/>
              </a:ext>
            </a:extLst>
          </p:cNvPr>
          <p:cNvSpPr txBox="1"/>
          <p:nvPr/>
        </p:nvSpPr>
        <p:spPr>
          <a:xfrm>
            <a:off x="2947252" y="3537947"/>
            <a:ext cx="1208985" cy="400110"/>
          </a:xfrm>
          <a:prstGeom prst="rect">
            <a:avLst/>
          </a:prstGeom>
          <a:solidFill>
            <a:schemeClr val="accent4">
              <a:lumMod val="40000"/>
              <a:lumOff val="60000"/>
            </a:schemeClr>
          </a:solidFill>
        </p:spPr>
        <p:txBody>
          <a:bodyPr wrap="none" rtlCol="0">
            <a:spAutoFit/>
          </a:bodyPr>
          <a:lstStyle/>
          <a:p>
            <a:r>
              <a:rPr lang="en-US" sz="2000" b="1" i="1" dirty="0">
                <a:latin typeface="Arial" panose="020B0604020202020204" pitchFamily="34" charset="0"/>
                <a:cs typeface="Arial" panose="020B0604020202020204" pitchFamily="34" charset="0"/>
              </a:rPr>
              <a:t>Invisible</a:t>
            </a:r>
          </a:p>
        </p:txBody>
      </p:sp>
    </p:spTree>
    <p:extLst>
      <p:ext uri="{BB962C8B-B14F-4D97-AF65-F5344CB8AC3E}">
        <p14:creationId xmlns:p14="http://schemas.microsoft.com/office/powerpoint/2010/main" val="3430318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a:extLst>
              <a:ext uri="{FF2B5EF4-FFF2-40B4-BE49-F238E27FC236}">
                <a16:creationId xmlns:a16="http://schemas.microsoft.com/office/drawing/2014/main" id="{D50571FA-589B-9E40-90D7-5E0F3B2922A2}"/>
              </a:ext>
            </a:extLst>
          </p:cNvPr>
          <p:cNvSpPr txBox="1"/>
          <p:nvPr/>
        </p:nvSpPr>
        <p:spPr>
          <a:xfrm>
            <a:off x="4303759" y="296244"/>
            <a:ext cx="5613460" cy="523220"/>
          </a:xfrm>
          <a:prstGeom prst="rect">
            <a:avLst/>
          </a:prstGeom>
          <a:solidFill>
            <a:schemeClr val="bg1"/>
          </a:solidFill>
        </p:spPr>
        <p:txBody>
          <a:bodyPr wrap="none" rtlCol="0">
            <a:spAutoFit/>
          </a:bodyPr>
          <a:lstStyle/>
          <a:p>
            <a:pPr algn="ctr"/>
            <a:r>
              <a:rPr lang="en-US" sz="2800" b="1" dirty="0">
                <a:latin typeface="Arial" panose="020B0604020202020204" pitchFamily="34" charset="0"/>
                <a:cs typeface="Arial" panose="020B0604020202020204" pitchFamily="34" charset="0"/>
              </a:rPr>
              <a:t>Scriptural Support of This Truth</a:t>
            </a:r>
          </a:p>
        </p:txBody>
      </p:sp>
      <p:sp>
        <p:nvSpPr>
          <p:cNvPr id="5" name="Rectangle 4">
            <a:extLst>
              <a:ext uri="{FF2B5EF4-FFF2-40B4-BE49-F238E27FC236}">
                <a16:creationId xmlns:a16="http://schemas.microsoft.com/office/drawing/2014/main" id="{590BB8D5-A892-B940-8170-7F24CCE1CB5B}"/>
              </a:ext>
            </a:extLst>
          </p:cNvPr>
          <p:cNvSpPr/>
          <p:nvPr/>
        </p:nvSpPr>
        <p:spPr>
          <a:xfrm>
            <a:off x="4062489" y="1019554"/>
            <a:ext cx="6096000" cy="830997"/>
          </a:xfrm>
          <a:prstGeom prst="rect">
            <a:avLst/>
          </a:prstGeom>
        </p:spPr>
        <p:txBody>
          <a:bodyPr>
            <a:spAutoFit/>
          </a:bodyPr>
          <a:lstStyle/>
          <a:p>
            <a:pPr algn="ctr"/>
            <a:r>
              <a:rPr lang="en-US" sz="2400" b="1" dirty="0">
                <a:solidFill>
                  <a:srgbClr val="FF0000"/>
                </a:solidFill>
                <a:latin typeface="Arial" panose="020B0604020202020204" pitchFamily="34" charset="0"/>
                <a:cs typeface="Arial" panose="020B0604020202020204" pitchFamily="34" charset="0"/>
              </a:rPr>
              <a:t>Proverbs 23:7</a:t>
            </a:r>
            <a:r>
              <a:rPr lang="en-US" sz="2400" dirty="0">
                <a:solidFill>
                  <a:srgbClr val="000000"/>
                </a:solidFill>
                <a:latin typeface="Arial" panose="020B0604020202020204" pitchFamily="34" charset="0"/>
                <a:cs typeface="Arial" panose="020B0604020202020204" pitchFamily="34" charset="0"/>
              </a:rPr>
              <a:t> </a:t>
            </a:r>
          </a:p>
          <a:p>
            <a:pPr algn="ctr"/>
            <a:r>
              <a:rPr lang="en-US" sz="2400" b="1" baseline="30000" dirty="0">
                <a:solidFill>
                  <a:srgbClr val="000000"/>
                </a:solidFill>
                <a:latin typeface="Arial" panose="020B0604020202020204" pitchFamily="34" charset="0"/>
                <a:cs typeface="Arial" panose="020B0604020202020204" pitchFamily="34" charset="0"/>
              </a:rPr>
              <a:t>7 </a:t>
            </a:r>
            <a:r>
              <a:rPr lang="en-US" sz="2400" b="1" i="1" dirty="0">
                <a:solidFill>
                  <a:srgbClr val="0432FF"/>
                </a:solidFill>
                <a:latin typeface="Arial" panose="020B0604020202020204" pitchFamily="34" charset="0"/>
                <a:cs typeface="Arial" panose="020B0604020202020204" pitchFamily="34" charset="0"/>
              </a:rPr>
              <a:t>For as he thinks in his heart, so is he</a:t>
            </a:r>
            <a:r>
              <a:rPr lang="en-US" sz="2400" dirty="0">
                <a:solidFill>
                  <a:srgbClr val="000000"/>
                </a:solidFill>
                <a:latin typeface="Arial" panose="020B0604020202020204" pitchFamily="34" charset="0"/>
                <a:cs typeface="Arial" panose="020B0604020202020204" pitchFamily="34" charset="0"/>
              </a:rPr>
              <a:t>.</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7C94C33-1736-5943-98B4-65F093D98385}"/>
              </a:ext>
            </a:extLst>
          </p:cNvPr>
          <p:cNvSpPr/>
          <p:nvPr/>
        </p:nvSpPr>
        <p:spPr>
          <a:xfrm>
            <a:off x="4295984" y="2194918"/>
            <a:ext cx="5629010" cy="1200329"/>
          </a:xfrm>
          <a:prstGeom prst="rect">
            <a:avLst/>
          </a:prstGeom>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Proverbs 4:23</a:t>
            </a:r>
          </a:p>
          <a:p>
            <a:pPr algn="just"/>
            <a:r>
              <a:rPr lang="en-US" sz="2400" b="1" baseline="30000" dirty="0">
                <a:solidFill>
                  <a:srgbClr val="000000"/>
                </a:solidFill>
                <a:latin typeface="Arial" panose="020B0604020202020204" pitchFamily="34" charset="0"/>
                <a:cs typeface="Arial" panose="020B0604020202020204" pitchFamily="34" charset="0"/>
              </a:rPr>
              <a:t>23 </a:t>
            </a:r>
            <a:r>
              <a:rPr lang="en-US" sz="2400" dirty="0">
                <a:solidFill>
                  <a:srgbClr val="000000"/>
                </a:solidFill>
                <a:latin typeface="Arial" panose="020B0604020202020204" pitchFamily="34" charset="0"/>
                <a:cs typeface="Arial" panose="020B0604020202020204" pitchFamily="34" charset="0"/>
              </a:rPr>
              <a:t>Keep your heart with all diligence,</a:t>
            </a:r>
            <a:br>
              <a:rPr lang="en-US" sz="2400" dirty="0">
                <a:solidFill>
                  <a:srgbClr val="000000"/>
                </a:solidFill>
                <a:latin typeface="Arial" panose="020B0604020202020204" pitchFamily="34" charset="0"/>
                <a:cs typeface="Arial" panose="020B0604020202020204" pitchFamily="34" charset="0"/>
              </a:rPr>
            </a:br>
            <a:r>
              <a:rPr lang="en-US" sz="2400" b="1" i="1" dirty="0">
                <a:solidFill>
                  <a:srgbClr val="0432FF"/>
                </a:solidFill>
                <a:latin typeface="Arial" panose="020B0604020202020204" pitchFamily="34" charset="0"/>
                <a:cs typeface="Arial" panose="020B0604020202020204" pitchFamily="34" charset="0"/>
              </a:rPr>
              <a:t>For out of it spring the issues of life</a:t>
            </a:r>
            <a:r>
              <a:rPr lang="en-US" sz="2400" dirty="0">
                <a:solidFill>
                  <a:srgbClr val="000000"/>
                </a:solidFill>
                <a:latin typeface="Arial" panose="020B0604020202020204" pitchFamily="34" charset="0"/>
                <a:cs typeface="Arial" panose="020B0604020202020204" pitchFamily="34" charset="0"/>
              </a:rPr>
              <a:t>.</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6C0B835-276C-224C-B624-04F7B60F152A}"/>
              </a:ext>
            </a:extLst>
          </p:cNvPr>
          <p:cNvSpPr/>
          <p:nvPr/>
        </p:nvSpPr>
        <p:spPr>
          <a:xfrm>
            <a:off x="3933742" y="5240976"/>
            <a:ext cx="6353494" cy="1200329"/>
          </a:xfrm>
          <a:prstGeom prst="rect">
            <a:avLst/>
          </a:prstGeom>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Complete Jewish Bible (</a:t>
            </a:r>
            <a:r>
              <a:rPr lang="en-US" sz="2400" b="1" dirty="0">
                <a:solidFill>
                  <a:srgbClr val="FF0000"/>
                </a:solidFill>
                <a:latin typeface="Arial" panose="020B0604020202020204" pitchFamily="34" charset="0"/>
                <a:cs typeface="Arial" panose="020B0604020202020204" pitchFamily="34" charset="0"/>
              </a:rPr>
              <a:t>CJB</a:t>
            </a:r>
            <a:r>
              <a:rPr lang="en-US" sz="2400" dirty="0">
                <a:solidFill>
                  <a:srgbClr val="000000"/>
                </a:solidFill>
                <a:latin typeface="Arial" panose="020B0604020202020204" pitchFamily="34" charset="0"/>
                <a:cs typeface="Arial" panose="020B0604020202020204" pitchFamily="34" charset="0"/>
              </a:rPr>
              <a:t>)</a:t>
            </a:r>
          </a:p>
          <a:p>
            <a:pPr algn="just"/>
            <a:r>
              <a:rPr lang="en-US" sz="2400" b="1" baseline="30000" dirty="0">
                <a:solidFill>
                  <a:srgbClr val="000000"/>
                </a:solidFill>
                <a:latin typeface="Arial" panose="020B0604020202020204" pitchFamily="34" charset="0"/>
                <a:cs typeface="Arial" panose="020B0604020202020204" pitchFamily="34" charset="0"/>
              </a:rPr>
              <a:t>23 </a:t>
            </a:r>
            <a:r>
              <a:rPr lang="en-US" sz="2400" dirty="0">
                <a:solidFill>
                  <a:srgbClr val="000000"/>
                </a:solidFill>
                <a:latin typeface="Arial" panose="020B0604020202020204" pitchFamily="34" charset="0"/>
                <a:cs typeface="Arial" panose="020B0604020202020204" pitchFamily="34" charset="0"/>
              </a:rPr>
              <a:t>Above everything else, guard </a:t>
            </a:r>
            <a:r>
              <a:rPr lang="en-US" sz="2400" b="1" i="1" dirty="0">
                <a:solidFill>
                  <a:srgbClr val="0432FF"/>
                </a:solidFill>
                <a:latin typeface="Arial" panose="020B0604020202020204" pitchFamily="34" charset="0"/>
                <a:cs typeface="Arial" panose="020B0604020202020204" pitchFamily="34" charset="0"/>
              </a:rPr>
              <a:t>your heart</a:t>
            </a:r>
            <a:r>
              <a:rPr lang="en-US" sz="2400" dirty="0">
                <a:solidFill>
                  <a:srgbClr val="000000"/>
                </a:solidFill>
                <a:latin typeface="Arial" panose="020B0604020202020204" pitchFamily="34" charset="0"/>
                <a:cs typeface="Arial" panose="020B0604020202020204" pitchFamily="34" charset="0"/>
              </a:rPr>
              <a:t>;</a:t>
            </a:r>
            <a:br>
              <a:rPr lang="en-US" sz="2400" dirty="0">
                <a:solidFill>
                  <a:srgbClr val="000000"/>
                </a:solidFill>
                <a:latin typeface="Arial" panose="020B0604020202020204" pitchFamily="34" charset="0"/>
                <a:cs typeface="Arial" panose="020B0604020202020204" pitchFamily="34" charset="0"/>
              </a:rPr>
            </a:br>
            <a:r>
              <a:rPr lang="en-US" sz="2400" b="1" i="1" dirty="0">
                <a:solidFill>
                  <a:srgbClr val="0432FF"/>
                </a:solidFill>
                <a:latin typeface="Arial" panose="020B0604020202020204" pitchFamily="34" charset="0"/>
                <a:cs typeface="Arial" panose="020B0604020202020204" pitchFamily="34" charset="0"/>
              </a:rPr>
              <a:t>For it is the source of life’s consequences</a:t>
            </a:r>
            <a:r>
              <a:rPr lang="en-US" sz="2400" dirty="0">
                <a:solidFill>
                  <a:srgbClr val="000000"/>
                </a:solidFill>
                <a:latin typeface="Arial" panose="020B0604020202020204" pitchFamily="34" charset="0"/>
                <a:cs typeface="Arial" panose="020B0604020202020204" pitchFamily="34" charset="0"/>
              </a:rPr>
              <a:t>.</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4600703-42F3-E441-9747-73B35C348F61}"/>
              </a:ext>
            </a:extLst>
          </p:cNvPr>
          <p:cNvSpPr/>
          <p:nvPr/>
        </p:nvSpPr>
        <p:spPr>
          <a:xfrm>
            <a:off x="4375932" y="3696280"/>
            <a:ext cx="5469114" cy="1200329"/>
          </a:xfrm>
          <a:prstGeom prst="rect">
            <a:avLst/>
          </a:prstGeom>
        </p:spPr>
        <p:txBody>
          <a:bodyPr wrap="square">
            <a:spAutoFit/>
          </a:bodyPr>
          <a:lstStyle/>
          <a:p>
            <a:pPr algn="just" fontAlgn="t"/>
            <a:r>
              <a:rPr lang="en-US" sz="2400" b="1" dirty="0">
                <a:solidFill>
                  <a:srgbClr val="FF0000"/>
                </a:solidFill>
                <a:latin typeface="Arial" panose="020B0604020202020204" pitchFamily="34" charset="0"/>
                <a:cs typeface="Arial" panose="020B0604020202020204" pitchFamily="34" charset="0"/>
              </a:rPr>
              <a:t>                         NCV</a:t>
            </a:r>
          </a:p>
          <a:p>
            <a:pPr algn="just" fontAlgn="t"/>
            <a:r>
              <a:rPr lang="en-US" sz="2400" dirty="0">
                <a:solidFill>
                  <a:srgbClr val="000000"/>
                </a:solidFill>
                <a:latin typeface="Arial" panose="020B0604020202020204" pitchFamily="34" charset="0"/>
                <a:cs typeface="Arial" panose="020B0604020202020204" pitchFamily="34" charset="0"/>
              </a:rPr>
              <a:t>Be careful what you think, </a:t>
            </a:r>
          </a:p>
          <a:p>
            <a:pPr algn="just" fontAlgn="t"/>
            <a:r>
              <a:rPr lang="en-US" sz="2400" dirty="0">
                <a:solidFill>
                  <a:srgbClr val="000000"/>
                </a:solidFill>
                <a:latin typeface="Arial" panose="020B0604020202020204" pitchFamily="34" charset="0"/>
                <a:cs typeface="Arial" panose="020B0604020202020204" pitchFamily="34" charset="0"/>
              </a:rPr>
              <a:t>Because </a:t>
            </a:r>
            <a:r>
              <a:rPr lang="en-US" sz="2400" b="1" i="1" dirty="0">
                <a:solidFill>
                  <a:srgbClr val="0432FF"/>
                </a:solidFill>
                <a:latin typeface="Arial" panose="020B0604020202020204" pitchFamily="34" charset="0"/>
                <a:cs typeface="Arial" panose="020B0604020202020204" pitchFamily="34" charset="0"/>
              </a:rPr>
              <a:t>your thoughts run your life</a:t>
            </a:r>
            <a:r>
              <a:rPr lang="en-US" sz="2400" dirty="0">
                <a:solidFill>
                  <a:srgbClr val="000000"/>
                </a:solidFill>
                <a:latin typeface="Arial" panose="020B0604020202020204" pitchFamily="34" charset="0"/>
                <a:cs typeface="Arial" panose="020B0604020202020204" pitchFamily="34" charset="0"/>
              </a:rPr>
              <a:t>.</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56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ight Triangle 30">
            <a:extLst>
              <a:ext uri="{FF2B5EF4-FFF2-40B4-BE49-F238E27FC236}">
                <a16:creationId xmlns:a16="http://schemas.microsoft.com/office/drawing/2014/main" id="{AA11655F-C293-904D-A542-C827A6B4B2BC}"/>
              </a:ext>
            </a:extLst>
          </p:cNvPr>
          <p:cNvSpPr/>
          <p:nvPr/>
        </p:nvSpPr>
        <p:spPr>
          <a:xfrm rot="5244376">
            <a:off x="2765538" y="365425"/>
            <a:ext cx="2505275" cy="371887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3D5DD72F-BB06-7D4B-8332-82563A9A297E}"/>
              </a:ext>
            </a:extLst>
          </p:cNvPr>
          <p:cNvSpPr/>
          <p:nvPr/>
        </p:nvSpPr>
        <p:spPr>
          <a:xfrm>
            <a:off x="1785423" y="3518657"/>
            <a:ext cx="950746" cy="331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9963A06-759A-E245-AD30-927CAC9149F2}"/>
              </a:ext>
            </a:extLst>
          </p:cNvPr>
          <p:cNvGrpSpPr/>
          <p:nvPr/>
        </p:nvGrpSpPr>
        <p:grpSpPr>
          <a:xfrm>
            <a:off x="-26576" y="15174"/>
            <a:ext cx="10017683" cy="7260340"/>
            <a:chOff x="1258530" y="15174"/>
            <a:chExt cx="10017683" cy="7260340"/>
          </a:xfrm>
        </p:grpSpPr>
        <p:grpSp>
          <p:nvGrpSpPr>
            <p:cNvPr id="30" name="Group 29">
              <a:extLst>
                <a:ext uri="{FF2B5EF4-FFF2-40B4-BE49-F238E27FC236}">
                  <a16:creationId xmlns:a16="http://schemas.microsoft.com/office/drawing/2014/main" id="{32C45A0F-21A6-284B-B015-35ED461A059D}"/>
                </a:ext>
              </a:extLst>
            </p:cNvPr>
            <p:cNvGrpSpPr/>
            <p:nvPr/>
          </p:nvGrpSpPr>
          <p:grpSpPr>
            <a:xfrm>
              <a:off x="2251555" y="15174"/>
              <a:ext cx="9024658" cy="7159733"/>
              <a:chOff x="1552216" y="89479"/>
              <a:chExt cx="9024658" cy="7159733"/>
            </a:xfrm>
          </p:grpSpPr>
          <p:grpSp>
            <p:nvGrpSpPr>
              <p:cNvPr id="28" name="Group 27">
                <a:extLst>
                  <a:ext uri="{FF2B5EF4-FFF2-40B4-BE49-F238E27FC236}">
                    <a16:creationId xmlns:a16="http://schemas.microsoft.com/office/drawing/2014/main" id="{CE177B50-9E12-794F-887D-63F631558E98}"/>
                  </a:ext>
                </a:extLst>
              </p:cNvPr>
              <p:cNvGrpSpPr/>
              <p:nvPr/>
            </p:nvGrpSpPr>
            <p:grpSpPr>
              <a:xfrm>
                <a:off x="1552216" y="89479"/>
                <a:ext cx="9024658" cy="7071444"/>
                <a:chOff x="1552216" y="230885"/>
                <a:chExt cx="9024658" cy="7071444"/>
              </a:xfrm>
            </p:grpSpPr>
            <p:grpSp>
              <p:nvGrpSpPr>
                <p:cNvPr id="24" name="Group 23">
                  <a:extLst>
                    <a:ext uri="{FF2B5EF4-FFF2-40B4-BE49-F238E27FC236}">
                      <a16:creationId xmlns:a16="http://schemas.microsoft.com/office/drawing/2014/main" id="{ED564331-3A52-C34F-87CC-A0B2628ACDD5}"/>
                    </a:ext>
                  </a:extLst>
                </p:cNvPr>
                <p:cNvGrpSpPr/>
                <p:nvPr/>
              </p:nvGrpSpPr>
              <p:grpSpPr>
                <a:xfrm>
                  <a:off x="1552216" y="230885"/>
                  <a:ext cx="9024658" cy="7071444"/>
                  <a:chOff x="1476802" y="-203496"/>
                  <a:chExt cx="9024658" cy="7071444"/>
                </a:xfrm>
              </p:grpSpPr>
              <p:grpSp>
                <p:nvGrpSpPr>
                  <p:cNvPr id="22" name="Group 21">
                    <a:extLst>
                      <a:ext uri="{FF2B5EF4-FFF2-40B4-BE49-F238E27FC236}">
                        <a16:creationId xmlns:a16="http://schemas.microsoft.com/office/drawing/2014/main" id="{0788A46B-5F51-824F-8564-176FCDD13832}"/>
                      </a:ext>
                    </a:extLst>
                  </p:cNvPr>
                  <p:cNvGrpSpPr/>
                  <p:nvPr/>
                </p:nvGrpSpPr>
                <p:grpSpPr>
                  <a:xfrm>
                    <a:off x="1476802" y="-203496"/>
                    <a:ext cx="9024658" cy="7071444"/>
                    <a:chOff x="1476802" y="-213444"/>
                    <a:chExt cx="9024658" cy="7071444"/>
                  </a:xfrm>
                </p:grpSpPr>
                <p:grpSp>
                  <p:nvGrpSpPr>
                    <p:cNvPr id="18" name="Group 17">
                      <a:extLst>
                        <a:ext uri="{FF2B5EF4-FFF2-40B4-BE49-F238E27FC236}">
                          <a16:creationId xmlns:a16="http://schemas.microsoft.com/office/drawing/2014/main" id="{3A7F1D1F-C7B5-1D4D-9607-DDC6727DED7D}"/>
                        </a:ext>
                      </a:extLst>
                    </p:cNvPr>
                    <p:cNvGrpSpPr/>
                    <p:nvPr/>
                  </p:nvGrpSpPr>
                  <p:grpSpPr>
                    <a:xfrm>
                      <a:off x="1476802" y="-213444"/>
                      <a:ext cx="9024658" cy="6900632"/>
                      <a:chOff x="1363680" y="22225"/>
                      <a:chExt cx="9024658" cy="6900632"/>
                    </a:xfrm>
                  </p:grpSpPr>
                  <p:grpSp>
                    <p:nvGrpSpPr>
                      <p:cNvPr id="16" name="Group 15">
                        <a:extLst>
                          <a:ext uri="{FF2B5EF4-FFF2-40B4-BE49-F238E27FC236}">
                            <a16:creationId xmlns:a16="http://schemas.microsoft.com/office/drawing/2014/main" id="{E11DB4C2-2085-AA48-861D-81B92C3407E4}"/>
                          </a:ext>
                        </a:extLst>
                      </p:cNvPr>
                      <p:cNvGrpSpPr/>
                      <p:nvPr/>
                    </p:nvGrpSpPr>
                    <p:grpSpPr>
                      <a:xfrm>
                        <a:off x="1363680" y="22225"/>
                        <a:ext cx="9024658" cy="6900632"/>
                        <a:chOff x="1363680" y="22225"/>
                        <a:chExt cx="9024658" cy="6900632"/>
                      </a:xfrm>
                    </p:grpSpPr>
                    <p:grpSp>
                      <p:nvGrpSpPr>
                        <p:cNvPr id="5" name="Group 4">
                          <a:extLst>
                            <a:ext uri="{FF2B5EF4-FFF2-40B4-BE49-F238E27FC236}">
                              <a16:creationId xmlns:a16="http://schemas.microsoft.com/office/drawing/2014/main" id="{FFD33EB2-3984-4F4B-BAF2-370ED444AA2B}"/>
                            </a:ext>
                          </a:extLst>
                        </p:cNvPr>
                        <p:cNvGrpSpPr/>
                        <p:nvPr/>
                      </p:nvGrpSpPr>
                      <p:grpSpPr>
                        <a:xfrm>
                          <a:off x="1363680" y="87086"/>
                          <a:ext cx="8041063" cy="6835771"/>
                          <a:chOff x="1363680" y="87086"/>
                          <a:chExt cx="8041063" cy="6835771"/>
                        </a:xfrm>
                      </p:grpSpPr>
                      <p:pic>
                        <p:nvPicPr>
                          <p:cNvPr id="2" name="Picture 1">
                            <a:extLst>
                              <a:ext uri="{FF2B5EF4-FFF2-40B4-BE49-F238E27FC236}">
                                <a16:creationId xmlns:a16="http://schemas.microsoft.com/office/drawing/2014/main" id="{EEC272AD-17B9-6B45-82F6-F5318E1D5E42}"/>
                              </a:ext>
                            </a:extLst>
                          </p:cNvPr>
                          <p:cNvPicPr>
                            <a:picLocks noChangeAspect="1"/>
                          </p:cNvPicPr>
                          <p:nvPr/>
                        </p:nvPicPr>
                        <p:blipFill>
                          <a:blip r:embed="rId3"/>
                          <a:stretch>
                            <a:fillRect/>
                          </a:stretch>
                        </p:blipFill>
                        <p:spPr>
                          <a:xfrm>
                            <a:off x="1363680" y="87086"/>
                            <a:ext cx="8041063" cy="6835771"/>
                          </a:xfrm>
                          <a:prstGeom prst="rect">
                            <a:avLst/>
                          </a:prstGeom>
                        </p:spPr>
                      </p:pic>
                      <p:sp>
                        <p:nvSpPr>
                          <p:cNvPr id="14" name="TextBox 13">
                            <a:extLst>
                              <a:ext uri="{FF2B5EF4-FFF2-40B4-BE49-F238E27FC236}">
                                <a16:creationId xmlns:a16="http://schemas.microsoft.com/office/drawing/2014/main" id="{05A8625B-863A-3B42-9908-E714BDDD420D}"/>
                              </a:ext>
                            </a:extLst>
                          </p:cNvPr>
                          <p:cNvSpPr txBox="1"/>
                          <p:nvPr/>
                        </p:nvSpPr>
                        <p:spPr>
                          <a:xfrm>
                            <a:off x="2438307" y="2864697"/>
                            <a:ext cx="1005596" cy="400110"/>
                          </a:xfrm>
                          <a:prstGeom prst="rect">
                            <a:avLst/>
                          </a:prstGeom>
                          <a:solidFill>
                            <a:srgbClr val="00FA00"/>
                          </a:solidFill>
                        </p:spPr>
                        <p:txBody>
                          <a:bodyPr wrap="none" rtlCol="0">
                            <a:spAutoFit/>
                          </a:bodyPr>
                          <a:lstStyle/>
                          <a:p>
                            <a:r>
                              <a:rPr lang="en-US" sz="2000" b="1" i="1" dirty="0">
                                <a:latin typeface="Arial" panose="020B0604020202020204" pitchFamily="34" charset="0"/>
                                <a:cs typeface="Arial" panose="020B0604020202020204" pitchFamily="34" charset="0"/>
                              </a:rPr>
                              <a:t>Visible</a:t>
                            </a:r>
                          </a:p>
                        </p:txBody>
                      </p:sp>
                    </p:grpSp>
                    <p:sp>
                      <p:nvSpPr>
                        <p:cNvPr id="8" name="Rectangle 7">
                          <a:extLst>
                            <a:ext uri="{FF2B5EF4-FFF2-40B4-BE49-F238E27FC236}">
                              <a16:creationId xmlns:a16="http://schemas.microsoft.com/office/drawing/2014/main" id="{FB774FEC-5FF6-E346-AD40-8F42A77F6DC9}"/>
                            </a:ext>
                          </a:extLst>
                        </p:cNvPr>
                        <p:cNvSpPr/>
                        <p:nvPr/>
                      </p:nvSpPr>
                      <p:spPr>
                        <a:xfrm>
                          <a:off x="2045616" y="22225"/>
                          <a:ext cx="8342722" cy="91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F56F746B-EAF8-7B45-9BAB-ED353DC17006}"/>
                          </a:ext>
                        </a:extLst>
                      </p:cNvPr>
                      <p:cNvSpPr txBox="1"/>
                      <p:nvPr/>
                    </p:nvSpPr>
                    <p:spPr>
                      <a:xfrm>
                        <a:off x="2958822" y="287204"/>
                        <a:ext cx="6214650" cy="523220"/>
                      </a:xfrm>
                      <a:prstGeom prst="rect">
                        <a:avLst/>
                      </a:prstGeom>
                      <a:solidFill>
                        <a:schemeClr val="bg1"/>
                      </a:solidFill>
                    </p:spPr>
                    <p:txBody>
                      <a:bodyPr wrap="none" rtlCol="0">
                        <a:spAutoFit/>
                      </a:bodyPr>
                      <a:lstStyle/>
                      <a:p>
                        <a:r>
                          <a:rPr lang="en-US" sz="2800" b="1" dirty="0">
                            <a:latin typeface="Arial" panose="020B0604020202020204" pitchFamily="34" charset="0"/>
                            <a:cs typeface="Arial" panose="020B0604020202020204" pitchFamily="34" charset="0"/>
                          </a:rPr>
                          <a:t>THE  MAKING  OF  AN  INDIVIDUAL</a:t>
                        </a:r>
                      </a:p>
                    </p:txBody>
                  </p:sp>
                </p:grpSp>
                <p:sp>
                  <p:nvSpPr>
                    <p:cNvPr id="19" name="Triangle 18">
                      <a:extLst>
                        <a:ext uri="{FF2B5EF4-FFF2-40B4-BE49-F238E27FC236}">
                          <a16:creationId xmlns:a16="http://schemas.microsoft.com/office/drawing/2014/main" id="{2B708611-C928-D44A-83BA-223DB4931B9B}"/>
                        </a:ext>
                      </a:extLst>
                    </p:cNvPr>
                    <p:cNvSpPr/>
                    <p:nvPr/>
                  </p:nvSpPr>
                  <p:spPr>
                    <a:xfrm rot="16361252">
                      <a:off x="7579494" y="1791425"/>
                      <a:ext cx="3043912" cy="19893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22A0B7E9-9363-5A4A-955D-EB4D4F33DD4B}"/>
                        </a:ext>
                      </a:extLst>
                    </p:cNvPr>
                    <p:cNvSpPr/>
                    <p:nvPr/>
                  </p:nvSpPr>
                  <p:spPr>
                    <a:xfrm flipH="1">
                      <a:off x="8116475" y="3709440"/>
                      <a:ext cx="2021787" cy="31485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2A2CBF32-1A47-E94A-91F8-26604A877920}"/>
                      </a:ext>
                    </a:extLst>
                  </p:cNvPr>
                  <p:cNvSpPr/>
                  <p:nvPr/>
                </p:nvSpPr>
                <p:spPr>
                  <a:xfrm>
                    <a:off x="9550714" y="584703"/>
                    <a:ext cx="950746" cy="331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6471C74-3936-EE48-A45F-ADF6B63A46F2}"/>
                      </a:ext>
                    </a:extLst>
                  </p:cNvPr>
                  <p:cNvSpPr/>
                  <p:nvPr/>
                </p:nvSpPr>
                <p:spPr>
                  <a:xfrm>
                    <a:off x="10060791" y="3378621"/>
                    <a:ext cx="235671" cy="331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ight Triangle 24">
                  <a:extLst>
                    <a:ext uri="{FF2B5EF4-FFF2-40B4-BE49-F238E27FC236}">
                      <a16:creationId xmlns:a16="http://schemas.microsoft.com/office/drawing/2014/main" id="{294264E0-F8BF-8A40-8010-F1FE379A116D}"/>
                    </a:ext>
                  </a:extLst>
                </p:cNvPr>
                <p:cNvSpPr/>
                <p:nvPr/>
              </p:nvSpPr>
              <p:spPr>
                <a:xfrm rot="16200000" flipH="1">
                  <a:off x="5674301" y="932617"/>
                  <a:ext cx="1024568" cy="12014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D114A96-36A3-CC49-8AA5-BE4BDE2FD583}"/>
                    </a:ext>
                  </a:extLst>
                </p:cNvPr>
                <p:cNvSpPr/>
                <p:nvPr/>
              </p:nvSpPr>
              <p:spPr>
                <a:xfrm>
                  <a:off x="6787303" y="1141914"/>
                  <a:ext cx="2960012" cy="884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481706EC-1D94-9D4A-BD26-7476A531502A}"/>
                  </a:ext>
                </a:extLst>
              </p:cNvPr>
              <p:cNvSpPr/>
              <p:nvPr/>
            </p:nvSpPr>
            <p:spPr>
              <a:xfrm>
                <a:off x="2073897" y="6495067"/>
                <a:ext cx="6608190" cy="754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775A99DB-D77C-A24B-BD4E-4C711F9B72B4}"/>
                </a:ext>
              </a:extLst>
            </p:cNvPr>
            <p:cNvGrpSpPr/>
            <p:nvPr/>
          </p:nvGrpSpPr>
          <p:grpSpPr>
            <a:xfrm>
              <a:off x="1258530" y="115781"/>
              <a:ext cx="9298680" cy="7159733"/>
              <a:chOff x="1278194" y="432495"/>
              <a:chExt cx="9298680" cy="7159733"/>
            </a:xfrm>
          </p:grpSpPr>
          <p:grpSp>
            <p:nvGrpSpPr>
              <p:cNvPr id="64" name="Group 63">
                <a:extLst>
                  <a:ext uri="{FF2B5EF4-FFF2-40B4-BE49-F238E27FC236}">
                    <a16:creationId xmlns:a16="http://schemas.microsoft.com/office/drawing/2014/main" id="{0F63C88F-9D60-BE41-B2B8-F5E1308FF080}"/>
                  </a:ext>
                </a:extLst>
              </p:cNvPr>
              <p:cNvGrpSpPr/>
              <p:nvPr/>
            </p:nvGrpSpPr>
            <p:grpSpPr>
              <a:xfrm>
                <a:off x="1278194" y="432495"/>
                <a:ext cx="9298680" cy="7159733"/>
                <a:chOff x="1278194" y="89479"/>
                <a:chExt cx="9298680" cy="7159733"/>
              </a:xfrm>
            </p:grpSpPr>
            <p:grpSp>
              <p:nvGrpSpPr>
                <p:cNvPr id="65" name="Group 64">
                  <a:extLst>
                    <a:ext uri="{FF2B5EF4-FFF2-40B4-BE49-F238E27FC236}">
                      <a16:creationId xmlns:a16="http://schemas.microsoft.com/office/drawing/2014/main" id="{5B96F093-6639-764F-8D20-D58A7F2C3EF8}"/>
                    </a:ext>
                  </a:extLst>
                </p:cNvPr>
                <p:cNvGrpSpPr/>
                <p:nvPr/>
              </p:nvGrpSpPr>
              <p:grpSpPr>
                <a:xfrm>
                  <a:off x="1278194" y="89479"/>
                  <a:ext cx="9298680" cy="7159733"/>
                  <a:chOff x="1278194" y="89479"/>
                  <a:chExt cx="9298680" cy="7159733"/>
                </a:xfrm>
              </p:grpSpPr>
              <p:grpSp>
                <p:nvGrpSpPr>
                  <p:cNvPr id="67" name="Group 66">
                    <a:extLst>
                      <a:ext uri="{FF2B5EF4-FFF2-40B4-BE49-F238E27FC236}">
                        <a16:creationId xmlns:a16="http://schemas.microsoft.com/office/drawing/2014/main" id="{65FD820E-EF24-164E-A3EC-D64676B0E37F}"/>
                      </a:ext>
                    </a:extLst>
                  </p:cNvPr>
                  <p:cNvGrpSpPr/>
                  <p:nvPr/>
                </p:nvGrpSpPr>
                <p:grpSpPr>
                  <a:xfrm>
                    <a:off x="1278194" y="89479"/>
                    <a:ext cx="9298680" cy="7159733"/>
                    <a:chOff x="1268767" y="89479"/>
                    <a:chExt cx="9298680" cy="7159733"/>
                  </a:xfrm>
                </p:grpSpPr>
                <p:grpSp>
                  <p:nvGrpSpPr>
                    <p:cNvPr id="69" name="Group 68">
                      <a:extLst>
                        <a:ext uri="{FF2B5EF4-FFF2-40B4-BE49-F238E27FC236}">
                          <a16:creationId xmlns:a16="http://schemas.microsoft.com/office/drawing/2014/main" id="{D4C1979A-31C9-CD46-AEF4-0B8F4447A638}"/>
                        </a:ext>
                      </a:extLst>
                    </p:cNvPr>
                    <p:cNvGrpSpPr/>
                    <p:nvPr/>
                  </p:nvGrpSpPr>
                  <p:grpSpPr>
                    <a:xfrm>
                      <a:off x="1268767" y="89479"/>
                      <a:ext cx="9298680" cy="7159733"/>
                      <a:chOff x="1278194" y="89479"/>
                      <a:chExt cx="9298680" cy="7159733"/>
                    </a:xfrm>
                  </p:grpSpPr>
                  <p:grpSp>
                    <p:nvGrpSpPr>
                      <p:cNvPr id="71" name="Group 70">
                        <a:extLst>
                          <a:ext uri="{FF2B5EF4-FFF2-40B4-BE49-F238E27FC236}">
                            <a16:creationId xmlns:a16="http://schemas.microsoft.com/office/drawing/2014/main" id="{3ABC2A0B-04BE-7A42-B75D-5A210D0C0D3C}"/>
                          </a:ext>
                        </a:extLst>
                      </p:cNvPr>
                      <p:cNvGrpSpPr/>
                      <p:nvPr/>
                    </p:nvGrpSpPr>
                    <p:grpSpPr>
                      <a:xfrm>
                        <a:off x="2234152" y="89479"/>
                        <a:ext cx="8342722" cy="6425505"/>
                        <a:chOff x="2234152" y="230885"/>
                        <a:chExt cx="8342722" cy="6425505"/>
                      </a:xfrm>
                    </p:grpSpPr>
                    <p:grpSp>
                      <p:nvGrpSpPr>
                        <p:cNvPr id="73" name="Group 72">
                          <a:extLst>
                            <a:ext uri="{FF2B5EF4-FFF2-40B4-BE49-F238E27FC236}">
                              <a16:creationId xmlns:a16="http://schemas.microsoft.com/office/drawing/2014/main" id="{33F1E1D4-BD56-F54D-A374-08199C0D1CB8}"/>
                            </a:ext>
                          </a:extLst>
                        </p:cNvPr>
                        <p:cNvGrpSpPr/>
                        <p:nvPr/>
                      </p:nvGrpSpPr>
                      <p:grpSpPr>
                        <a:xfrm>
                          <a:off x="2234152" y="230885"/>
                          <a:ext cx="8342722" cy="6425505"/>
                          <a:chOff x="2158738" y="-203496"/>
                          <a:chExt cx="8342722" cy="6425505"/>
                        </a:xfrm>
                      </p:grpSpPr>
                      <p:grpSp>
                        <p:nvGrpSpPr>
                          <p:cNvPr id="76" name="Group 75">
                            <a:extLst>
                              <a:ext uri="{FF2B5EF4-FFF2-40B4-BE49-F238E27FC236}">
                                <a16:creationId xmlns:a16="http://schemas.microsoft.com/office/drawing/2014/main" id="{59E1865A-2D0E-3747-B8E3-9C4B1596CE4D}"/>
                              </a:ext>
                            </a:extLst>
                          </p:cNvPr>
                          <p:cNvGrpSpPr/>
                          <p:nvPr/>
                        </p:nvGrpSpPr>
                        <p:grpSpPr>
                          <a:xfrm>
                            <a:off x="2158738" y="-203496"/>
                            <a:ext cx="8342722" cy="6425505"/>
                            <a:chOff x="2158738" y="-213444"/>
                            <a:chExt cx="8342722" cy="6425505"/>
                          </a:xfrm>
                        </p:grpSpPr>
                        <p:grpSp>
                          <p:nvGrpSpPr>
                            <p:cNvPr id="82" name="Group 81">
                              <a:extLst>
                                <a:ext uri="{FF2B5EF4-FFF2-40B4-BE49-F238E27FC236}">
                                  <a16:creationId xmlns:a16="http://schemas.microsoft.com/office/drawing/2014/main" id="{4495475C-CB71-2E41-9037-EAC52B86BCAA}"/>
                                </a:ext>
                              </a:extLst>
                            </p:cNvPr>
                            <p:cNvGrpSpPr/>
                            <p:nvPr/>
                          </p:nvGrpSpPr>
                          <p:grpSpPr>
                            <a:xfrm>
                              <a:off x="2158738" y="-213444"/>
                              <a:ext cx="8342722" cy="6194223"/>
                              <a:chOff x="2045616" y="22225"/>
                              <a:chExt cx="8342722" cy="6194223"/>
                            </a:xfrm>
                          </p:grpSpPr>
                          <p:grpSp>
                            <p:nvGrpSpPr>
                              <p:cNvPr id="86" name="Group 85">
                                <a:extLst>
                                  <a:ext uri="{FF2B5EF4-FFF2-40B4-BE49-F238E27FC236}">
                                    <a16:creationId xmlns:a16="http://schemas.microsoft.com/office/drawing/2014/main" id="{B912511E-DB67-E549-B8B7-79E18B910985}"/>
                                  </a:ext>
                                </a:extLst>
                              </p:cNvPr>
                              <p:cNvGrpSpPr/>
                              <p:nvPr/>
                            </p:nvGrpSpPr>
                            <p:grpSpPr>
                              <a:xfrm>
                                <a:off x="4896158" y="2351707"/>
                                <a:ext cx="1340432" cy="3864741"/>
                                <a:chOff x="4896158" y="2351707"/>
                                <a:chExt cx="1340432" cy="3864741"/>
                              </a:xfrm>
                            </p:grpSpPr>
                            <p:sp>
                              <p:nvSpPr>
                                <p:cNvPr id="90" name="TextBox 89">
                                  <a:extLst>
                                    <a:ext uri="{FF2B5EF4-FFF2-40B4-BE49-F238E27FC236}">
                                      <a16:creationId xmlns:a16="http://schemas.microsoft.com/office/drawing/2014/main" id="{43707F2E-AD9B-C04A-A0EF-68E21C8D4D7B}"/>
                                    </a:ext>
                                  </a:extLst>
                                </p:cNvPr>
                                <p:cNvSpPr txBox="1"/>
                                <p:nvPr/>
                              </p:nvSpPr>
                              <p:spPr>
                                <a:xfrm>
                                  <a:off x="4952720" y="5816338"/>
                                  <a:ext cx="1269899" cy="400110"/>
                                </a:xfrm>
                                <a:prstGeom prst="rect">
                                  <a:avLst/>
                                </a:prstGeom>
                                <a:solidFill>
                                  <a:schemeClr val="accent4">
                                    <a:lumMod val="40000"/>
                                    <a:lumOff val="60000"/>
                                  </a:schemeClr>
                                </a:solidFill>
                              </p:spPr>
                              <p:txBody>
                                <a:bodyPr wrap="none" rtlCol="0">
                                  <a:spAutoFit/>
                                </a:bodyPr>
                                <a:lstStyle/>
                                <a:p>
                                  <a:r>
                                    <a:rPr lang="en-US" sz="2000" b="1" dirty="0">
                                      <a:latin typeface="Arial" panose="020B0604020202020204" pitchFamily="34" charset="0"/>
                                      <a:cs typeface="Arial" panose="020B0604020202020204" pitchFamily="34" charset="0"/>
                                    </a:rPr>
                                    <a:t>BELIEFS</a:t>
                                  </a:r>
                                </a:p>
                              </p:txBody>
                            </p:sp>
                            <p:sp>
                              <p:nvSpPr>
                                <p:cNvPr id="91" name="TextBox 90">
                                  <a:extLst>
                                    <a:ext uri="{FF2B5EF4-FFF2-40B4-BE49-F238E27FC236}">
                                      <a16:creationId xmlns:a16="http://schemas.microsoft.com/office/drawing/2014/main" id="{2D8C421A-5E96-0F40-9950-1A99508F1E07}"/>
                                    </a:ext>
                                  </a:extLst>
                                </p:cNvPr>
                                <p:cNvSpPr txBox="1"/>
                                <p:nvPr/>
                              </p:nvSpPr>
                              <p:spPr>
                                <a:xfrm>
                                  <a:off x="5013442" y="4041477"/>
                                  <a:ext cx="1209177" cy="400110"/>
                                </a:xfrm>
                                <a:prstGeom prst="rect">
                                  <a:avLst/>
                                </a:prstGeom>
                                <a:solidFill>
                                  <a:schemeClr val="accent4">
                                    <a:lumMod val="40000"/>
                                    <a:lumOff val="60000"/>
                                  </a:schemeClr>
                                </a:solidFill>
                              </p:spPr>
                              <p:txBody>
                                <a:bodyPr wrap="none" rtlCol="0">
                                  <a:spAutoFit/>
                                </a:bodyPr>
                                <a:lstStyle/>
                                <a:p>
                                  <a:r>
                                    <a:rPr lang="en-US" sz="2000" b="1" dirty="0">
                                      <a:latin typeface="Arial" panose="020B0604020202020204" pitchFamily="34" charset="0"/>
                                      <a:cs typeface="Arial" panose="020B0604020202020204" pitchFamily="34" charset="0"/>
                                    </a:rPr>
                                    <a:t>VALUES</a:t>
                                  </a:r>
                                </a:p>
                              </p:txBody>
                            </p:sp>
                            <p:sp>
                              <p:nvSpPr>
                                <p:cNvPr id="92" name="TextBox 91">
                                  <a:extLst>
                                    <a:ext uri="{FF2B5EF4-FFF2-40B4-BE49-F238E27FC236}">
                                      <a16:creationId xmlns:a16="http://schemas.microsoft.com/office/drawing/2014/main" id="{00C3234F-402B-F040-9D9F-E96BFDBCCAC0}"/>
                                    </a:ext>
                                  </a:extLst>
                                </p:cNvPr>
                                <p:cNvSpPr txBox="1"/>
                                <p:nvPr/>
                              </p:nvSpPr>
                              <p:spPr>
                                <a:xfrm>
                                  <a:off x="4896158" y="2351707"/>
                                  <a:ext cx="1340432" cy="400110"/>
                                </a:xfrm>
                                <a:prstGeom prst="rect">
                                  <a:avLst/>
                                </a:prstGeom>
                                <a:solidFill>
                                  <a:srgbClr val="00FA00"/>
                                </a:solidFill>
                              </p:spPr>
                              <p:txBody>
                                <a:bodyPr wrap="none" rtlCol="0">
                                  <a:spAutoFit/>
                                </a:bodyPr>
                                <a:lstStyle/>
                                <a:p>
                                  <a:r>
                                    <a:rPr lang="en-US" sz="2000" b="1" dirty="0">
                                      <a:latin typeface="Arial" panose="020B0604020202020204" pitchFamily="34" charset="0"/>
                                      <a:cs typeface="Arial" panose="020B0604020202020204" pitchFamily="34" charset="0"/>
                                    </a:rPr>
                                    <a:t>ACTIONS</a:t>
                                  </a:r>
                                </a:p>
                              </p:txBody>
                            </p:sp>
                          </p:grpSp>
                          <p:sp>
                            <p:nvSpPr>
                              <p:cNvPr id="85" name="Rectangle 84">
                                <a:extLst>
                                  <a:ext uri="{FF2B5EF4-FFF2-40B4-BE49-F238E27FC236}">
                                    <a16:creationId xmlns:a16="http://schemas.microsoft.com/office/drawing/2014/main" id="{B9A82278-8655-4E42-9C4B-6791648E2380}"/>
                                  </a:ext>
                                </a:extLst>
                              </p:cNvPr>
                              <p:cNvSpPr/>
                              <p:nvPr/>
                            </p:nvSpPr>
                            <p:spPr>
                              <a:xfrm>
                                <a:off x="2045616" y="22225"/>
                                <a:ext cx="8342722" cy="91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riangle 79">
                              <a:extLst>
                                <a:ext uri="{FF2B5EF4-FFF2-40B4-BE49-F238E27FC236}">
                                  <a16:creationId xmlns:a16="http://schemas.microsoft.com/office/drawing/2014/main" id="{23639E16-2BDF-934F-B50A-AE48CB84EC3C}"/>
                                </a:ext>
                              </a:extLst>
                            </p:cNvPr>
                            <p:cNvSpPr/>
                            <p:nvPr/>
                          </p:nvSpPr>
                          <p:spPr>
                            <a:xfrm rot="16361252">
                              <a:off x="7579494" y="1791425"/>
                              <a:ext cx="3043912" cy="19893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Triangle 80">
                              <a:extLst>
                                <a:ext uri="{FF2B5EF4-FFF2-40B4-BE49-F238E27FC236}">
                                  <a16:creationId xmlns:a16="http://schemas.microsoft.com/office/drawing/2014/main" id="{65242FA6-EE7D-B741-9E6F-773B1254799C}"/>
                                </a:ext>
                              </a:extLst>
                            </p:cNvPr>
                            <p:cNvSpPr/>
                            <p:nvPr/>
                          </p:nvSpPr>
                          <p:spPr>
                            <a:xfrm flipH="1">
                              <a:off x="8450762" y="3709440"/>
                              <a:ext cx="1642657" cy="250262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D66A0F36-3164-7D4B-B0E5-32446DBECE72}"/>
                              </a:ext>
                            </a:extLst>
                          </p:cNvPr>
                          <p:cNvSpPr/>
                          <p:nvPr/>
                        </p:nvSpPr>
                        <p:spPr>
                          <a:xfrm>
                            <a:off x="9550714" y="584703"/>
                            <a:ext cx="950746" cy="331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18B4FEBE-6F53-EA48-BA20-0CB8BE9DE9EB}"/>
                              </a:ext>
                            </a:extLst>
                          </p:cNvPr>
                          <p:cNvSpPr/>
                          <p:nvPr/>
                        </p:nvSpPr>
                        <p:spPr>
                          <a:xfrm>
                            <a:off x="9737957" y="2896757"/>
                            <a:ext cx="508378" cy="331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ight Triangle 73">
                          <a:extLst>
                            <a:ext uri="{FF2B5EF4-FFF2-40B4-BE49-F238E27FC236}">
                              <a16:creationId xmlns:a16="http://schemas.microsoft.com/office/drawing/2014/main" id="{BC85CF3A-E75A-3E43-A286-3332415AE63C}"/>
                            </a:ext>
                          </a:extLst>
                        </p:cNvPr>
                        <p:cNvSpPr/>
                        <p:nvPr/>
                      </p:nvSpPr>
                      <p:spPr>
                        <a:xfrm rot="16200000" flipH="1">
                          <a:off x="5674301" y="932617"/>
                          <a:ext cx="1024568" cy="12014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5A9F2C5-9797-F94D-B5D3-199AD36DB886}"/>
                            </a:ext>
                          </a:extLst>
                        </p:cNvPr>
                        <p:cNvSpPr/>
                        <p:nvPr/>
                      </p:nvSpPr>
                      <p:spPr>
                        <a:xfrm>
                          <a:off x="6787303" y="1141914"/>
                          <a:ext cx="2960012" cy="884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ectangle 71">
                        <a:extLst>
                          <a:ext uri="{FF2B5EF4-FFF2-40B4-BE49-F238E27FC236}">
                            <a16:creationId xmlns:a16="http://schemas.microsoft.com/office/drawing/2014/main" id="{60B5BF9D-CCF7-CC4A-9F0A-A2D783140B1D}"/>
                          </a:ext>
                        </a:extLst>
                      </p:cNvPr>
                      <p:cNvSpPr/>
                      <p:nvPr/>
                    </p:nvSpPr>
                    <p:spPr>
                      <a:xfrm>
                        <a:off x="1278194" y="6495067"/>
                        <a:ext cx="9043555" cy="754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ight Triangle 69">
                      <a:extLst>
                        <a:ext uri="{FF2B5EF4-FFF2-40B4-BE49-F238E27FC236}">
                          <a16:creationId xmlns:a16="http://schemas.microsoft.com/office/drawing/2014/main" id="{1076D727-1A2F-DC43-B7B0-F97F5704E524}"/>
                        </a:ext>
                      </a:extLst>
                    </p:cNvPr>
                    <p:cNvSpPr/>
                    <p:nvPr/>
                  </p:nvSpPr>
                  <p:spPr>
                    <a:xfrm rot="5244376">
                      <a:off x="2697730" y="309629"/>
                      <a:ext cx="2616982" cy="371887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Parallelogram 67">
                    <a:extLst>
                      <a:ext uri="{FF2B5EF4-FFF2-40B4-BE49-F238E27FC236}">
                        <a16:creationId xmlns:a16="http://schemas.microsoft.com/office/drawing/2014/main" id="{69660C6D-85D2-EA40-B2C1-55A6FFEB5AC5}"/>
                      </a:ext>
                    </a:extLst>
                  </p:cNvPr>
                  <p:cNvSpPr/>
                  <p:nvPr/>
                </p:nvSpPr>
                <p:spPr>
                  <a:xfrm>
                    <a:off x="4449452" y="976584"/>
                    <a:ext cx="1333894" cy="894012"/>
                  </a:xfrm>
                  <a:prstGeom prst="parallelogram">
                    <a:avLst>
                      <a:gd name="adj" fmla="val 5429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ight Triangle 65">
                  <a:extLst>
                    <a:ext uri="{FF2B5EF4-FFF2-40B4-BE49-F238E27FC236}">
                      <a16:creationId xmlns:a16="http://schemas.microsoft.com/office/drawing/2014/main" id="{9CEB3A91-6F27-F34A-8938-E6BFB508B2A3}"/>
                    </a:ext>
                  </a:extLst>
                </p:cNvPr>
                <p:cNvSpPr/>
                <p:nvPr/>
              </p:nvSpPr>
              <p:spPr>
                <a:xfrm flipV="1">
                  <a:off x="2607494" y="3488791"/>
                  <a:ext cx="1841957" cy="343646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Rectangle 92">
                <a:extLst>
                  <a:ext uri="{FF2B5EF4-FFF2-40B4-BE49-F238E27FC236}">
                    <a16:creationId xmlns:a16="http://schemas.microsoft.com/office/drawing/2014/main" id="{02EF1C2E-788C-434E-85CD-06759C85DC8D}"/>
                  </a:ext>
                </a:extLst>
              </p:cNvPr>
              <p:cNvSpPr/>
              <p:nvPr/>
            </p:nvSpPr>
            <p:spPr>
              <a:xfrm>
                <a:off x="1844038" y="3848671"/>
                <a:ext cx="950746" cy="331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8" name="TextBox 87">
            <a:extLst>
              <a:ext uri="{FF2B5EF4-FFF2-40B4-BE49-F238E27FC236}">
                <a16:creationId xmlns:a16="http://schemas.microsoft.com/office/drawing/2014/main" id="{621B1E48-6C59-3E42-8149-A7471967253E}"/>
              </a:ext>
            </a:extLst>
          </p:cNvPr>
          <p:cNvSpPr txBox="1"/>
          <p:nvPr/>
        </p:nvSpPr>
        <p:spPr>
          <a:xfrm>
            <a:off x="1748623" y="3537947"/>
            <a:ext cx="1208985" cy="400110"/>
          </a:xfrm>
          <a:prstGeom prst="rect">
            <a:avLst/>
          </a:prstGeom>
          <a:solidFill>
            <a:schemeClr val="accent4">
              <a:lumMod val="40000"/>
              <a:lumOff val="60000"/>
            </a:schemeClr>
          </a:solidFill>
        </p:spPr>
        <p:txBody>
          <a:bodyPr wrap="none" rtlCol="0">
            <a:spAutoFit/>
          </a:bodyPr>
          <a:lstStyle/>
          <a:p>
            <a:r>
              <a:rPr lang="en-US" sz="2000" b="1" i="1" dirty="0">
                <a:latin typeface="Arial" panose="020B0604020202020204" pitchFamily="34" charset="0"/>
                <a:cs typeface="Arial" panose="020B0604020202020204" pitchFamily="34" charset="0"/>
              </a:rPr>
              <a:t>Invisible</a:t>
            </a:r>
          </a:p>
        </p:txBody>
      </p:sp>
      <p:sp>
        <p:nvSpPr>
          <p:cNvPr id="51" name="TextBox 50">
            <a:extLst>
              <a:ext uri="{FF2B5EF4-FFF2-40B4-BE49-F238E27FC236}">
                <a16:creationId xmlns:a16="http://schemas.microsoft.com/office/drawing/2014/main" id="{6CDC762A-D0D2-6845-B771-5B0B16722C49}"/>
              </a:ext>
            </a:extLst>
          </p:cNvPr>
          <p:cNvSpPr txBox="1"/>
          <p:nvPr/>
        </p:nvSpPr>
        <p:spPr>
          <a:xfrm>
            <a:off x="8093680" y="5024054"/>
            <a:ext cx="3869065" cy="1569660"/>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e.g. One who believes that premarital sex is morally right is far more likely to be sexually active.</a:t>
            </a:r>
          </a:p>
        </p:txBody>
      </p:sp>
      <p:grpSp>
        <p:nvGrpSpPr>
          <p:cNvPr id="52" name="Group 51">
            <a:extLst>
              <a:ext uri="{FF2B5EF4-FFF2-40B4-BE49-F238E27FC236}">
                <a16:creationId xmlns:a16="http://schemas.microsoft.com/office/drawing/2014/main" id="{877111C2-6D73-CA4D-ACE0-9FC3B3746BC8}"/>
              </a:ext>
            </a:extLst>
          </p:cNvPr>
          <p:cNvGrpSpPr/>
          <p:nvPr/>
        </p:nvGrpSpPr>
        <p:grpSpPr>
          <a:xfrm>
            <a:off x="7351300" y="3087911"/>
            <a:ext cx="4681733" cy="1702804"/>
            <a:chOff x="7351300" y="3087911"/>
            <a:chExt cx="4681733" cy="1702804"/>
          </a:xfrm>
        </p:grpSpPr>
        <p:sp>
          <p:nvSpPr>
            <p:cNvPr id="53" name="TextBox 52">
              <a:extLst>
                <a:ext uri="{FF2B5EF4-FFF2-40B4-BE49-F238E27FC236}">
                  <a16:creationId xmlns:a16="http://schemas.microsoft.com/office/drawing/2014/main" id="{9D42B37A-4329-014D-B148-97E06901AA8B}"/>
                </a:ext>
              </a:extLst>
            </p:cNvPr>
            <p:cNvSpPr txBox="1"/>
            <p:nvPr/>
          </p:nvSpPr>
          <p:spPr>
            <a:xfrm>
              <a:off x="7351300" y="3087911"/>
              <a:ext cx="4681733" cy="830997"/>
            </a:xfrm>
            <a:prstGeom prst="rect">
              <a:avLst/>
            </a:prstGeom>
            <a:noFill/>
          </p:spPr>
          <p:txBody>
            <a:bodyPr wrap="square" rtlCol="0">
              <a:spAutoFit/>
            </a:bodyPr>
            <a:lstStyle/>
            <a:p>
              <a:pPr algn="r"/>
              <a:r>
                <a:rPr lang="en-US" sz="2400" dirty="0">
                  <a:latin typeface="Arial" panose="020B0604020202020204" pitchFamily="34" charset="0"/>
                  <a:cs typeface="Arial" panose="020B0604020202020204" pitchFamily="34" charset="0"/>
                </a:rPr>
                <a:t>One’s values are shaped by their beliefs.</a:t>
              </a:r>
            </a:p>
          </p:txBody>
        </p:sp>
        <p:sp>
          <p:nvSpPr>
            <p:cNvPr id="54" name="Up Arrow 53">
              <a:extLst>
                <a:ext uri="{FF2B5EF4-FFF2-40B4-BE49-F238E27FC236}">
                  <a16:creationId xmlns:a16="http://schemas.microsoft.com/office/drawing/2014/main" id="{045B974E-DC97-EB43-B2B2-89282ED0FB73}"/>
                </a:ext>
              </a:extLst>
            </p:cNvPr>
            <p:cNvSpPr/>
            <p:nvPr/>
          </p:nvSpPr>
          <p:spPr>
            <a:xfrm>
              <a:off x="10013129" y="3812307"/>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7C81CFF-395E-E548-ACA1-C3C9EDD49948}"/>
              </a:ext>
            </a:extLst>
          </p:cNvPr>
          <p:cNvGrpSpPr/>
          <p:nvPr/>
        </p:nvGrpSpPr>
        <p:grpSpPr>
          <a:xfrm>
            <a:off x="5423029" y="1183801"/>
            <a:ext cx="6317290" cy="1857464"/>
            <a:chOff x="5423029" y="1183801"/>
            <a:chExt cx="6317290" cy="1857464"/>
          </a:xfrm>
        </p:grpSpPr>
        <p:sp>
          <p:nvSpPr>
            <p:cNvPr id="56" name="TextBox 55">
              <a:extLst>
                <a:ext uri="{FF2B5EF4-FFF2-40B4-BE49-F238E27FC236}">
                  <a16:creationId xmlns:a16="http://schemas.microsoft.com/office/drawing/2014/main" id="{8D309981-EEE3-2440-A286-D1C07B6F0FAE}"/>
                </a:ext>
              </a:extLst>
            </p:cNvPr>
            <p:cNvSpPr txBox="1"/>
            <p:nvPr/>
          </p:nvSpPr>
          <p:spPr>
            <a:xfrm>
              <a:off x="5423029" y="1183801"/>
              <a:ext cx="6317290" cy="830997"/>
            </a:xfrm>
            <a:prstGeom prst="rect">
              <a:avLst/>
            </a:prstGeom>
            <a:noFill/>
          </p:spPr>
          <p:txBody>
            <a:bodyPr wrap="square" rtlCol="0">
              <a:spAutoFit/>
            </a:bodyPr>
            <a:lstStyle/>
            <a:p>
              <a:pPr algn="r"/>
              <a:r>
                <a:rPr lang="en-US" sz="2400" dirty="0">
                  <a:latin typeface="Arial" panose="020B0604020202020204" pitchFamily="34" charset="0"/>
                  <a:cs typeface="Arial" panose="020B0604020202020204" pitchFamily="34" charset="0"/>
                </a:rPr>
                <a:t>One’s values lead them to exhibit specific attitudes and actions.</a:t>
              </a:r>
            </a:p>
          </p:txBody>
        </p:sp>
        <p:sp>
          <p:nvSpPr>
            <p:cNvPr id="57" name="Up Arrow 56">
              <a:extLst>
                <a:ext uri="{FF2B5EF4-FFF2-40B4-BE49-F238E27FC236}">
                  <a16:creationId xmlns:a16="http://schemas.microsoft.com/office/drawing/2014/main" id="{4CFD9C1D-C28D-A342-81B5-90D121226A75}"/>
                </a:ext>
              </a:extLst>
            </p:cNvPr>
            <p:cNvSpPr/>
            <p:nvPr/>
          </p:nvSpPr>
          <p:spPr>
            <a:xfrm>
              <a:off x="9983373" y="2062857"/>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a:extLst>
              <a:ext uri="{FF2B5EF4-FFF2-40B4-BE49-F238E27FC236}">
                <a16:creationId xmlns:a16="http://schemas.microsoft.com/office/drawing/2014/main" id="{BDF99422-B3A3-D44C-9DFC-D7E5FD02E07B}"/>
              </a:ext>
            </a:extLst>
          </p:cNvPr>
          <p:cNvSpPr/>
          <p:nvPr/>
        </p:nvSpPr>
        <p:spPr>
          <a:xfrm>
            <a:off x="313115" y="289529"/>
            <a:ext cx="11575534" cy="52322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Our Actions Flow Out Of Our Values Which Arise From Our Beliefs</a:t>
            </a:r>
          </a:p>
        </p:txBody>
      </p:sp>
    </p:spTree>
    <p:extLst>
      <p:ext uri="{BB962C8B-B14F-4D97-AF65-F5344CB8AC3E}">
        <p14:creationId xmlns:p14="http://schemas.microsoft.com/office/powerpoint/2010/main" val="143732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down)">
                                      <p:cBhvr>
                                        <p:cTn id="12" dur="125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125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left)">
                                      <p:cBhvr>
                                        <p:cTn id="22" dur="1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9667A4-02F7-BE44-B8FC-4F1CBA30FC2C}"/>
              </a:ext>
            </a:extLst>
          </p:cNvPr>
          <p:cNvSpPr/>
          <p:nvPr/>
        </p:nvSpPr>
        <p:spPr>
          <a:xfrm>
            <a:off x="1495926" y="1251880"/>
            <a:ext cx="8911390" cy="4401205"/>
          </a:xfrm>
          <a:prstGeom prst="rect">
            <a:avLst/>
          </a:prstGeom>
        </p:spPr>
        <p:txBody>
          <a:bodyPr wrap="square">
            <a:spAutoFit/>
          </a:bodyPr>
          <a:lstStyle/>
          <a:p>
            <a:pPr algn="ctr"/>
            <a:r>
              <a:rPr lang="en-US" sz="2800" b="1" dirty="0">
                <a:solidFill>
                  <a:srgbClr val="FF0000"/>
                </a:solidFill>
                <a:latin typeface="Arial" panose="020B0604020202020204" pitchFamily="34" charset="0"/>
                <a:cs typeface="Arial" panose="020B0604020202020204" pitchFamily="34" charset="0"/>
              </a:rPr>
              <a:t>Genesis 39:8-10</a:t>
            </a:r>
            <a:r>
              <a:rPr lang="en-US" sz="2800" dirty="0">
                <a:solidFill>
                  <a:srgbClr val="000000"/>
                </a:solidFill>
                <a:latin typeface="Arial" panose="020B0604020202020204" pitchFamily="34" charset="0"/>
                <a:cs typeface="Arial" panose="020B0604020202020204" pitchFamily="34" charset="0"/>
              </a:rPr>
              <a:t> </a:t>
            </a:r>
          </a:p>
          <a:p>
            <a:pPr algn="just"/>
            <a:r>
              <a:rPr lang="en-US" sz="2800" b="1" baseline="30000" dirty="0">
                <a:solidFill>
                  <a:srgbClr val="000000"/>
                </a:solidFill>
                <a:latin typeface="Arial" panose="020B0604020202020204" pitchFamily="34" charset="0"/>
                <a:cs typeface="Arial" panose="020B0604020202020204" pitchFamily="34" charset="0"/>
              </a:rPr>
              <a:t>8 </a:t>
            </a:r>
            <a:r>
              <a:rPr lang="en-US" sz="2800" dirty="0">
                <a:solidFill>
                  <a:srgbClr val="000000"/>
                </a:solidFill>
                <a:latin typeface="Arial" panose="020B0604020202020204" pitchFamily="34" charset="0"/>
                <a:cs typeface="Arial" panose="020B0604020202020204" pitchFamily="34" charset="0"/>
              </a:rPr>
              <a:t>But he refused and said to his master’s wife, “Look, my master does not know what </a:t>
            </a:r>
            <a:r>
              <a:rPr lang="en-US" sz="2800" i="1" dirty="0">
                <a:solidFill>
                  <a:srgbClr val="000000"/>
                </a:solidFill>
                <a:latin typeface="Arial" panose="020B0604020202020204" pitchFamily="34" charset="0"/>
                <a:cs typeface="Arial" panose="020B0604020202020204" pitchFamily="34" charset="0"/>
              </a:rPr>
              <a:t>is</a:t>
            </a:r>
            <a:r>
              <a:rPr lang="en-US" sz="2800" dirty="0">
                <a:solidFill>
                  <a:srgbClr val="000000"/>
                </a:solidFill>
                <a:latin typeface="Arial" panose="020B0604020202020204" pitchFamily="34" charset="0"/>
                <a:cs typeface="Arial" panose="020B0604020202020204" pitchFamily="34" charset="0"/>
              </a:rPr>
              <a:t> with me in the house, and he has committed all that he has to my hand. </a:t>
            </a:r>
          </a:p>
          <a:p>
            <a:pPr algn="just"/>
            <a:r>
              <a:rPr lang="en-US" sz="2800" b="1" baseline="30000" dirty="0">
                <a:solidFill>
                  <a:srgbClr val="000000"/>
                </a:solidFill>
                <a:latin typeface="Arial" panose="020B0604020202020204" pitchFamily="34" charset="0"/>
                <a:cs typeface="Arial" panose="020B0604020202020204" pitchFamily="34" charset="0"/>
              </a:rPr>
              <a:t>9 </a:t>
            </a:r>
            <a:r>
              <a:rPr lang="en-US" sz="2800" i="1" dirty="0">
                <a:solidFill>
                  <a:srgbClr val="000000"/>
                </a:solidFill>
                <a:latin typeface="Arial" panose="020B0604020202020204" pitchFamily="34" charset="0"/>
                <a:cs typeface="Arial" panose="020B0604020202020204" pitchFamily="34" charset="0"/>
              </a:rPr>
              <a:t>There is</a:t>
            </a:r>
            <a:r>
              <a:rPr lang="en-US" sz="2800" dirty="0">
                <a:solidFill>
                  <a:srgbClr val="000000"/>
                </a:solidFill>
                <a:latin typeface="Arial" panose="020B0604020202020204" pitchFamily="34" charset="0"/>
                <a:cs typeface="Arial" panose="020B0604020202020204" pitchFamily="34" charset="0"/>
              </a:rPr>
              <a:t> no one greater in this house than I, nor has he kept back anything from me but you, because you </a:t>
            </a:r>
            <a:r>
              <a:rPr lang="en-US" sz="2800" i="1" dirty="0">
                <a:solidFill>
                  <a:srgbClr val="000000"/>
                </a:solidFill>
                <a:latin typeface="Arial" panose="020B0604020202020204" pitchFamily="34" charset="0"/>
                <a:cs typeface="Arial" panose="020B0604020202020204" pitchFamily="34" charset="0"/>
              </a:rPr>
              <a:t>are</a:t>
            </a:r>
            <a:r>
              <a:rPr lang="en-US" sz="2800" dirty="0">
                <a:solidFill>
                  <a:srgbClr val="000000"/>
                </a:solidFill>
                <a:latin typeface="Arial" panose="020B0604020202020204" pitchFamily="34" charset="0"/>
                <a:cs typeface="Arial" panose="020B0604020202020204" pitchFamily="34" charset="0"/>
              </a:rPr>
              <a:t> his wife. </a:t>
            </a:r>
            <a:r>
              <a:rPr lang="en-US" sz="2800" b="1" i="1" dirty="0">
                <a:solidFill>
                  <a:srgbClr val="0432FF"/>
                </a:solidFill>
                <a:latin typeface="Arial" panose="020B0604020202020204" pitchFamily="34" charset="0"/>
                <a:cs typeface="Arial" panose="020B0604020202020204" pitchFamily="34" charset="0"/>
              </a:rPr>
              <a:t>How then can I do this great wickedness, and sin against God?”</a:t>
            </a:r>
          </a:p>
          <a:p>
            <a:pPr algn="just"/>
            <a:r>
              <a:rPr lang="en-US" sz="2800" b="1" baseline="30000" dirty="0">
                <a:solidFill>
                  <a:srgbClr val="000000"/>
                </a:solidFill>
                <a:latin typeface="Arial" panose="020B0604020202020204" pitchFamily="34" charset="0"/>
                <a:cs typeface="Arial" panose="020B0604020202020204" pitchFamily="34" charset="0"/>
              </a:rPr>
              <a:t>10 </a:t>
            </a:r>
            <a:r>
              <a:rPr lang="en-US" sz="2800" dirty="0">
                <a:solidFill>
                  <a:srgbClr val="000000"/>
                </a:solidFill>
                <a:latin typeface="Arial" panose="020B0604020202020204" pitchFamily="34" charset="0"/>
                <a:cs typeface="Arial" panose="020B0604020202020204" pitchFamily="34" charset="0"/>
              </a:rPr>
              <a:t>So it was, as she spoke to Joseph day by day, that he did not heed her, to lie with her </a:t>
            </a:r>
            <a:r>
              <a:rPr lang="en-US" sz="2800" i="1" dirty="0">
                <a:solidFill>
                  <a:srgbClr val="000000"/>
                </a:solidFill>
                <a:latin typeface="Arial" panose="020B0604020202020204" pitchFamily="34" charset="0"/>
                <a:cs typeface="Arial" panose="020B0604020202020204" pitchFamily="34" charset="0"/>
              </a:rPr>
              <a:t>or</a:t>
            </a:r>
            <a:r>
              <a:rPr lang="en-US" sz="2800" dirty="0">
                <a:solidFill>
                  <a:srgbClr val="000000"/>
                </a:solidFill>
                <a:latin typeface="Arial" panose="020B0604020202020204" pitchFamily="34" charset="0"/>
                <a:cs typeface="Arial" panose="020B0604020202020204" pitchFamily="34" charset="0"/>
              </a:rPr>
              <a:t> to be with her.</a:t>
            </a:r>
            <a:endParaRPr lang="en-US" sz="28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0F47D89-D9F6-8D42-86D1-E33DE8422D9F}"/>
              </a:ext>
            </a:extLst>
          </p:cNvPr>
          <p:cNvSpPr/>
          <p:nvPr/>
        </p:nvSpPr>
        <p:spPr>
          <a:xfrm>
            <a:off x="2714935" y="332693"/>
            <a:ext cx="6720814"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Joseph’s Actions With Potiphar’s Wife</a:t>
            </a:r>
            <a:endParaRPr lang="en-US" sz="2800" dirty="0"/>
          </a:p>
        </p:txBody>
      </p:sp>
      <p:cxnSp>
        <p:nvCxnSpPr>
          <p:cNvPr id="6" name="Straight Connector 5">
            <a:extLst>
              <a:ext uri="{FF2B5EF4-FFF2-40B4-BE49-F238E27FC236}">
                <a16:creationId xmlns:a16="http://schemas.microsoft.com/office/drawing/2014/main" id="{2D35C5B6-A5CD-EA41-BE57-7B3E2723E844}"/>
              </a:ext>
            </a:extLst>
          </p:cNvPr>
          <p:cNvCxnSpPr>
            <a:cxnSpLocks/>
          </p:cNvCxnSpPr>
          <p:nvPr/>
        </p:nvCxnSpPr>
        <p:spPr>
          <a:xfrm>
            <a:off x="4150895" y="5137482"/>
            <a:ext cx="528485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6DE7884-8E73-974A-A2F8-37953055CA19}"/>
              </a:ext>
            </a:extLst>
          </p:cNvPr>
          <p:cNvCxnSpPr/>
          <p:nvPr/>
        </p:nvCxnSpPr>
        <p:spPr>
          <a:xfrm>
            <a:off x="1572124" y="5580893"/>
            <a:ext cx="8013031"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78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ight Triangle 30">
            <a:extLst>
              <a:ext uri="{FF2B5EF4-FFF2-40B4-BE49-F238E27FC236}">
                <a16:creationId xmlns:a16="http://schemas.microsoft.com/office/drawing/2014/main" id="{AA11655F-C293-904D-A542-C827A6B4B2BC}"/>
              </a:ext>
            </a:extLst>
          </p:cNvPr>
          <p:cNvSpPr/>
          <p:nvPr/>
        </p:nvSpPr>
        <p:spPr>
          <a:xfrm rot="5244376">
            <a:off x="2765538" y="365425"/>
            <a:ext cx="2505275" cy="371887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3D5DD72F-BB06-7D4B-8332-82563A9A297E}"/>
              </a:ext>
            </a:extLst>
          </p:cNvPr>
          <p:cNvSpPr/>
          <p:nvPr/>
        </p:nvSpPr>
        <p:spPr>
          <a:xfrm>
            <a:off x="1785423" y="3518657"/>
            <a:ext cx="950746" cy="331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9963A06-759A-E245-AD30-927CAC9149F2}"/>
              </a:ext>
            </a:extLst>
          </p:cNvPr>
          <p:cNvGrpSpPr/>
          <p:nvPr/>
        </p:nvGrpSpPr>
        <p:grpSpPr>
          <a:xfrm>
            <a:off x="-26576" y="15174"/>
            <a:ext cx="10017683" cy="7260340"/>
            <a:chOff x="1258530" y="15174"/>
            <a:chExt cx="10017683" cy="7260340"/>
          </a:xfrm>
        </p:grpSpPr>
        <p:grpSp>
          <p:nvGrpSpPr>
            <p:cNvPr id="30" name="Group 29">
              <a:extLst>
                <a:ext uri="{FF2B5EF4-FFF2-40B4-BE49-F238E27FC236}">
                  <a16:creationId xmlns:a16="http://schemas.microsoft.com/office/drawing/2014/main" id="{32C45A0F-21A6-284B-B015-35ED461A059D}"/>
                </a:ext>
              </a:extLst>
            </p:cNvPr>
            <p:cNvGrpSpPr/>
            <p:nvPr/>
          </p:nvGrpSpPr>
          <p:grpSpPr>
            <a:xfrm>
              <a:off x="2251555" y="15174"/>
              <a:ext cx="9024658" cy="7159733"/>
              <a:chOff x="1552216" y="89479"/>
              <a:chExt cx="9024658" cy="7159733"/>
            </a:xfrm>
          </p:grpSpPr>
          <p:grpSp>
            <p:nvGrpSpPr>
              <p:cNvPr id="28" name="Group 27">
                <a:extLst>
                  <a:ext uri="{FF2B5EF4-FFF2-40B4-BE49-F238E27FC236}">
                    <a16:creationId xmlns:a16="http://schemas.microsoft.com/office/drawing/2014/main" id="{CE177B50-9E12-794F-887D-63F631558E98}"/>
                  </a:ext>
                </a:extLst>
              </p:cNvPr>
              <p:cNvGrpSpPr/>
              <p:nvPr/>
            </p:nvGrpSpPr>
            <p:grpSpPr>
              <a:xfrm>
                <a:off x="1552216" y="89479"/>
                <a:ext cx="9024658" cy="7071444"/>
                <a:chOff x="1552216" y="230885"/>
                <a:chExt cx="9024658" cy="7071444"/>
              </a:xfrm>
            </p:grpSpPr>
            <p:grpSp>
              <p:nvGrpSpPr>
                <p:cNvPr id="24" name="Group 23">
                  <a:extLst>
                    <a:ext uri="{FF2B5EF4-FFF2-40B4-BE49-F238E27FC236}">
                      <a16:creationId xmlns:a16="http://schemas.microsoft.com/office/drawing/2014/main" id="{ED564331-3A52-C34F-87CC-A0B2628ACDD5}"/>
                    </a:ext>
                  </a:extLst>
                </p:cNvPr>
                <p:cNvGrpSpPr/>
                <p:nvPr/>
              </p:nvGrpSpPr>
              <p:grpSpPr>
                <a:xfrm>
                  <a:off x="1552216" y="230885"/>
                  <a:ext cx="9024658" cy="7071444"/>
                  <a:chOff x="1476802" y="-203496"/>
                  <a:chExt cx="9024658" cy="7071444"/>
                </a:xfrm>
              </p:grpSpPr>
              <p:grpSp>
                <p:nvGrpSpPr>
                  <p:cNvPr id="22" name="Group 21">
                    <a:extLst>
                      <a:ext uri="{FF2B5EF4-FFF2-40B4-BE49-F238E27FC236}">
                        <a16:creationId xmlns:a16="http://schemas.microsoft.com/office/drawing/2014/main" id="{0788A46B-5F51-824F-8564-176FCDD13832}"/>
                      </a:ext>
                    </a:extLst>
                  </p:cNvPr>
                  <p:cNvGrpSpPr/>
                  <p:nvPr/>
                </p:nvGrpSpPr>
                <p:grpSpPr>
                  <a:xfrm>
                    <a:off x="1476802" y="-203496"/>
                    <a:ext cx="9024658" cy="7071444"/>
                    <a:chOff x="1476802" y="-213444"/>
                    <a:chExt cx="9024658" cy="7071444"/>
                  </a:xfrm>
                </p:grpSpPr>
                <p:grpSp>
                  <p:nvGrpSpPr>
                    <p:cNvPr id="18" name="Group 17">
                      <a:extLst>
                        <a:ext uri="{FF2B5EF4-FFF2-40B4-BE49-F238E27FC236}">
                          <a16:creationId xmlns:a16="http://schemas.microsoft.com/office/drawing/2014/main" id="{3A7F1D1F-C7B5-1D4D-9607-DDC6727DED7D}"/>
                        </a:ext>
                      </a:extLst>
                    </p:cNvPr>
                    <p:cNvGrpSpPr/>
                    <p:nvPr/>
                  </p:nvGrpSpPr>
                  <p:grpSpPr>
                    <a:xfrm>
                      <a:off x="1476802" y="-213444"/>
                      <a:ext cx="9024658" cy="6900632"/>
                      <a:chOff x="1363680" y="22225"/>
                      <a:chExt cx="9024658" cy="6900632"/>
                    </a:xfrm>
                  </p:grpSpPr>
                  <p:grpSp>
                    <p:nvGrpSpPr>
                      <p:cNvPr id="16" name="Group 15">
                        <a:extLst>
                          <a:ext uri="{FF2B5EF4-FFF2-40B4-BE49-F238E27FC236}">
                            <a16:creationId xmlns:a16="http://schemas.microsoft.com/office/drawing/2014/main" id="{E11DB4C2-2085-AA48-861D-81B92C3407E4}"/>
                          </a:ext>
                        </a:extLst>
                      </p:cNvPr>
                      <p:cNvGrpSpPr/>
                      <p:nvPr/>
                    </p:nvGrpSpPr>
                    <p:grpSpPr>
                      <a:xfrm>
                        <a:off x="1363680" y="22225"/>
                        <a:ext cx="9024658" cy="6900632"/>
                        <a:chOff x="1363680" y="22225"/>
                        <a:chExt cx="9024658" cy="6900632"/>
                      </a:xfrm>
                    </p:grpSpPr>
                    <p:grpSp>
                      <p:nvGrpSpPr>
                        <p:cNvPr id="5" name="Group 4">
                          <a:extLst>
                            <a:ext uri="{FF2B5EF4-FFF2-40B4-BE49-F238E27FC236}">
                              <a16:creationId xmlns:a16="http://schemas.microsoft.com/office/drawing/2014/main" id="{FFD33EB2-3984-4F4B-BAF2-370ED444AA2B}"/>
                            </a:ext>
                          </a:extLst>
                        </p:cNvPr>
                        <p:cNvGrpSpPr/>
                        <p:nvPr/>
                      </p:nvGrpSpPr>
                      <p:grpSpPr>
                        <a:xfrm>
                          <a:off x="1363680" y="87086"/>
                          <a:ext cx="8041063" cy="6835771"/>
                          <a:chOff x="1363680" y="87086"/>
                          <a:chExt cx="8041063" cy="6835771"/>
                        </a:xfrm>
                      </p:grpSpPr>
                      <p:pic>
                        <p:nvPicPr>
                          <p:cNvPr id="2" name="Picture 1">
                            <a:extLst>
                              <a:ext uri="{FF2B5EF4-FFF2-40B4-BE49-F238E27FC236}">
                                <a16:creationId xmlns:a16="http://schemas.microsoft.com/office/drawing/2014/main" id="{EEC272AD-17B9-6B45-82F6-F5318E1D5E42}"/>
                              </a:ext>
                            </a:extLst>
                          </p:cNvPr>
                          <p:cNvPicPr>
                            <a:picLocks noChangeAspect="1"/>
                          </p:cNvPicPr>
                          <p:nvPr/>
                        </p:nvPicPr>
                        <p:blipFill>
                          <a:blip r:embed="rId3"/>
                          <a:stretch>
                            <a:fillRect/>
                          </a:stretch>
                        </p:blipFill>
                        <p:spPr>
                          <a:xfrm>
                            <a:off x="1363680" y="87086"/>
                            <a:ext cx="8041063" cy="6835771"/>
                          </a:xfrm>
                          <a:prstGeom prst="rect">
                            <a:avLst/>
                          </a:prstGeom>
                        </p:spPr>
                      </p:pic>
                      <p:sp>
                        <p:nvSpPr>
                          <p:cNvPr id="14" name="TextBox 13">
                            <a:extLst>
                              <a:ext uri="{FF2B5EF4-FFF2-40B4-BE49-F238E27FC236}">
                                <a16:creationId xmlns:a16="http://schemas.microsoft.com/office/drawing/2014/main" id="{05A8625B-863A-3B42-9908-E714BDDD420D}"/>
                              </a:ext>
                            </a:extLst>
                          </p:cNvPr>
                          <p:cNvSpPr txBox="1"/>
                          <p:nvPr/>
                        </p:nvSpPr>
                        <p:spPr>
                          <a:xfrm>
                            <a:off x="2438307" y="2864697"/>
                            <a:ext cx="1005596" cy="400110"/>
                          </a:xfrm>
                          <a:prstGeom prst="rect">
                            <a:avLst/>
                          </a:prstGeom>
                          <a:solidFill>
                            <a:srgbClr val="00FA00"/>
                          </a:solidFill>
                        </p:spPr>
                        <p:txBody>
                          <a:bodyPr wrap="none" rtlCol="0">
                            <a:spAutoFit/>
                          </a:bodyPr>
                          <a:lstStyle/>
                          <a:p>
                            <a:r>
                              <a:rPr lang="en-US" sz="2000" b="1" i="1" dirty="0">
                                <a:latin typeface="Arial" panose="020B0604020202020204" pitchFamily="34" charset="0"/>
                                <a:cs typeface="Arial" panose="020B0604020202020204" pitchFamily="34" charset="0"/>
                              </a:rPr>
                              <a:t>Visible</a:t>
                            </a:r>
                          </a:p>
                        </p:txBody>
                      </p:sp>
                    </p:grpSp>
                    <p:sp>
                      <p:nvSpPr>
                        <p:cNvPr id="8" name="Rectangle 7">
                          <a:extLst>
                            <a:ext uri="{FF2B5EF4-FFF2-40B4-BE49-F238E27FC236}">
                              <a16:creationId xmlns:a16="http://schemas.microsoft.com/office/drawing/2014/main" id="{FB774FEC-5FF6-E346-AD40-8F42A77F6DC9}"/>
                            </a:ext>
                          </a:extLst>
                        </p:cNvPr>
                        <p:cNvSpPr/>
                        <p:nvPr/>
                      </p:nvSpPr>
                      <p:spPr>
                        <a:xfrm>
                          <a:off x="2045616" y="22225"/>
                          <a:ext cx="8342722" cy="91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F56F746B-EAF8-7B45-9BAB-ED353DC17006}"/>
                          </a:ext>
                        </a:extLst>
                      </p:cNvPr>
                      <p:cNvSpPr txBox="1"/>
                      <p:nvPr/>
                    </p:nvSpPr>
                    <p:spPr>
                      <a:xfrm>
                        <a:off x="2958822" y="287204"/>
                        <a:ext cx="6214650" cy="523220"/>
                      </a:xfrm>
                      <a:prstGeom prst="rect">
                        <a:avLst/>
                      </a:prstGeom>
                      <a:solidFill>
                        <a:schemeClr val="bg1"/>
                      </a:solidFill>
                    </p:spPr>
                    <p:txBody>
                      <a:bodyPr wrap="none" rtlCol="0">
                        <a:spAutoFit/>
                      </a:bodyPr>
                      <a:lstStyle/>
                      <a:p>
                        <a:r>
                          <a:rPr lang="en-US" sz="2800" b="1" dirty="0">
                            <a:latin typeface="Arial" panose="020B0604020202020204" pitchFamily="34" charset="0"/>
                            <a:cs typeface="Arial" panose="020B0604020202020204" pitchFamily="34" charset="0"/>
                          </a:rPr>
                          <a:t>THE  MAKING  OF  AN  INDIVIDUAL</a:t>
                        </a:r>
                      </a:p>
                    </p:txBody>
                  </p:sp>
                </p:grpSp>
                <p:sp>
                  <p:nvSpPr>
                    <p:cNvPr id="19" name="Triangle 18">
                      <a:extLst>
                        <a:ext uri="{FF2B5EF4-FFF2-40B4-BE49-F238E27FC236}">
                          <a16:creationId xmlns:a16="http://schemas.microsoft.com/office/drawing/2014/main" id="{2B708611-C928-D44A-83BA-223DB4931B9B}"/>
                        </a:ext>
                      </a:extLst>
                    </p:cNvPr>
                    <p:cNvSpPr/>
                    <p:nvPr/>
                  </p:nvSpPr>
                  <p:spPr>
                    <a:xfrm rot="16361252">
                      <a:off x="7579494" y="1791425"/>
                      <a:ext cx="3043912" cy="19893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22A0B7E9-9363-5A4A-955D-EB4D4F33DD4B}"/>
                        </a:ext>
                      </a:extLst>
                    </p:cNvPr>
                    <p:cNvSpPr/>
                    <p:nvPr/>
                  </p:nvSpPr>
                  <p:spPr>
                    <a:xfrm flipH="1">
                      <a:off x="8116475" y="3709440"/>
                      <a:ext cx="2021787" cy="31485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2A2CBF32-1A47-E94A-91F8-26604A877920}"/>
                      </a:ext>
                    </a:extLst>
                  </p:cNvPr>
                  <p:cNvSpPr/>
                  <p:nvPr/>
                </p:nvSpPr>
                <p:spPr>
                  <a:xfrm>
                    <a:off x="9550714" y="584703"/>
                    <a:ext cx="950746" cy="331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6471C74-3936-EE48-A45F-ADF6B63A46F2}"/>
                      </a:ext>
                    </a:extLst>
                  </p:cNvPr>
                  <p:cNvSpPr/>
                  <p:nvPr/>
                </p:nvSpPr>
                <p:spPr>
                  <a:xfrm>
                    <a:off x="10060791" y="3378621"/>
                    <a:ext cx="235671" cy="331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ight Triangle 24">
                  <a:extLst>
                    <a:ext uri="{FF2B5EF4-FFF2-40B4-BE49-F238E27FC236}">
                      <a16:creationId xmlns:a16="http://schemas.microsoft.com/office/drawing/2014/main" id="{294264E0-F8BF-8A40-8010-F1FE379A116D}"/>
                    </a:ext>
                  </a:extLst>
                </p:cNvPr>
                <p:cNvSpPr/>
                <p:nvPr/>
              </p:nvSpPr>
              <p:spPr>
                <a:xfrm rot="16200000" flipH="1">
                  <a:off x="5674301" y="932617"/>
                  <a:ext cx="1024568" cy="12014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D114A96-36A3-CC49-8AA5-BE4BDE2FD583}"/>
                    </a:ext>
                  </a:extLst>
                </p:cNvPr>
                <p:cNvSpPr/>
                <p:nvPr/>
              </p:nvSpPr>
              <p:spPr>
                <a:xfrm>
                  <a:off x="6787303" y="1141914"/>
                  <a:ext cx="2960012" cy="884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481706EC-1D94-9D4A-BD26-7476A531502A}"/>
                  </a:ext>
                </a:extLst>
              </p:cNvPr>
              <p:cNvSpPr/>
              <p:nvPr/>
            </p:nvSpPr>
            <p:spPr>
              <a:xfrm>
                <a:off x="2073897" y="6495067"/>
                <a:ext cx="6608190" cy="754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775A99DB-D77C-A24B-BD4E-4C711F9B72B4}"/>
                </a:ext>
              </a:extLst>
            </p:cNvPr>
            <p:cNvGrpSpPr/>
            <p:nvPr/>
          </p:nvGrpSpPr>
          <p:grpSpPr>
            <a:xfrm>
              <a:off x="1258530" y="115781"/>
              <a:ext cx="9298680" cy="7159733"/>
              <a:chOff x="1278194" y="432495"/>
              <a:chExt cx="9298680" cy="7159733"/>
            </a:xfrm>
          </p:grpSpPr>
          <p:grpSp>
            <p:nvGrpSpPr>
              <p:cNvPr id="64" name="Group 63">
                <a:extLst>
                  <a:ext uri="{FF2B5EF4-FFF2-40B4-BE49-F238E27FC236}">
                    <a16:creationId xmlns:a16="http://schemas.microsoft.com/office/drawing/2014/main" id="{0F63C88F-9D60-BE41-B2B8-F5E1308FF080}"/>
                  </a:ext>
                </a:extLst>
              </p:cNvPr>
              <p:cNvGrpSpPr/>
              <p:nvPr/>
            </p:nvGrpSpPr>
            <p:grpSpPr>
              <a:xfrm>
                <a:off x="1278194" y="432495"/>
                <a:ext cx="9298680" cy="7159733"/>
                <a:chOff x="1278194" y="89479"/>
                <a:chExt cx="9298680" cy="7159733"/>
              </a:xfrm>
            </p:grpSpPr>
            <p:grpSp>
              <p:nvGrpSpPr>
                <p:cNvPr id="65" name="Group 64">
                  <a:extLst>
                    <a:ext uri="{FF2B5EF4-FFF2-40B4-BE49-F238E27FC236}">
                      <a16:creationId xmlns:a16="http://schemas.microsoft.com/office/drawing/2014/main" id="{5B96F093-6639-764F-8D20-D58A7F2C3EF8}"/>
                    </a:ext>
                  </a:extLst>
                </p:cNvPr>
                <p:cNvGrpSpPr/>
                <p:nvPr/>
              </p:nvGrpSpPr>
              <p:grpSpPr>
                <a:xfrm>
                  <a:off x="1278194" y="89479"/>
                  <a:ext cx="9298680" cy="7159733"/>
                  <a:chOff x="1278194" y="89479"/>
                  <a:chExt cx="9298680" cy="7159733"/>
                </a:xfrm>
              </p:grpSpPr>
              <p:grpSp>
                <p:nvGrpSpPr>
                  <p:cNvPr id="67" name="Group 66">
                    <a:extLst>
                      <a:ext uri="{FF2B5EF4-FFF2-40B4-BE49-F238E27FC236}">
                        <a16:creationId xmlns:a16="http://schemas.microsoft.com/office/drawing/2014/main" id="{65FD820E-EF24-164E-A3EC-D64676B0E37F}"/>
                      </a:ext>
                    </a:extLst>
                  </p:cNvPr>
                  <p:cNvGrpSpPr/>
                  <p:nvPr/>
                </p:nvGrpSpPr>
                <p:grpSpPr>
                  <a:xfrm>
                    <a:off x="1278194" y="89479"/>
                    <a:ext cx="9298680" cy="7159733"/>
                    <a:chOff x="1268767" y="89479"/>
                    <a:chExt cx="9298680" cy="7159733"/>
                  </a:xfrm>
                </p:grpSpPr>
                <p:grpSp>
                  <p:nvGrpSpPr>
                    <p:cNvPr id="69" name="Group 68">
                      <a:extLst>
                        <a:ext uri="{FF2B5EF4-FFF2-40B4-BE49-F238E27FC236}">
                          <a16:creationId xmlns:a16="http://schemas.microsoft.com/office/drawing/2014/main" id="{D4C1979A-31C9-CD46-AEF4-0B8F4447A638}"/>
                        </a:ext>
                      </a:extLst>
                    </p:cNvPr>
                    <p:cNvGrpSpPr/>
                    <p:nvPr/>
                  </p:nvGrpSpPr>
                  <p:grpSpPr>
                    <a:xfrm>
                      <a:off x="1268767" y="89479"/>
                      <a:ext cx="9298680" cy="7159733"/>
                      <a:chOff x="1278194" y="89479"/>
                      <a:chExt cx="9298680" cy="7159733"/>
                    </a:xfrm>
                  </p:grpSpPr>
                  <p:grpSp>
                    <p:nvGrpSpPr>
                      <p:cNvPr id="71" name="Group 70">
                        <a:extLst>
                          <a:ext uri="{FF2B5EF4-FFF2-40B4-BE49-F238E27FC236}">
                            <a16:creationId xmlns:a16="http://schemas.microsoft.com/office/drawing/2014/main" id="{3ABC2A0B-04BE-7A42-B75D-5A210D0C0D3C}"/>
                          </a:ext>
                        </a:extLst>
                      </p:cNvPr>
                      <p:cNvGrpSpPr/>
                      <p:nvPr/>
                    </p:nvGrpSpPr>
                    <p:grpSpPr>
                      <a:xfrm>
                        <a:off x="2234152" y="89479"/>
                        <a:ext cx="8342722" cy="6425505"/>
                        <a:chOff x="2234152" y="230885"/>
                        <a:chExt cx="8342722" cy="6425505"/>
                      </a:xfrm>
                    </p:grpSpPr>
                    <p:grpSp>
                      <p:nvGrpSpPr>
                        <p:cNvPr id="73" name="Group 72">
                          <a:extLst>
                            <a:ext uri="{FF2B5EF4-FFF2-40B4-BE49-F238E27FC236}">
                              <a16:creationId xmlns:a16="http://schemas.microsoft.com/office/drawing/2014/main" id="{33F1E1D4-BD56-F54D-A374-08199C0D1CB8}"/>
                            </a:ext>
                          </a:extLst>
                        </p:cNvPr>
                        <p:cNvGrpSpPr/>
                        <p:nvPr/>
                      </p:nvGrpSpPr>
                      <p:grpSpPr>
                        <a:xfrm>
                          <a:off x="2234152" y="230885"/>
                          <a:ext cx="8342722" cy="6425505"/>
                          <a:chOff x="2158738" y="-203496"/>
                          <a:chExt cx="8342722" cy="6425505"/>
                        </a:xfrm>
                      </p:grpSpPr>
                      <p:grpSp>
                        <p:nvGrpSpPr>
                          <p:cNvPr id="76" name="Group 75">
                            <a:extLst>
                              <a:ext uri="{FF2B5EF4-FFF2-40B4-BE49-F238E27FC236}">
                                <a16:creationId xmlns:a16="http://schemas.microsoft.com/office/drawing/2014/main" id="{59E1865A-2D0E-3747-B8E3-9C4B1596CE4D}"/>
                              </a:ext>
                            </a:extLst>
                          </p:cNvPr>
                          <p:cNvGrpSpPr/>
                          <p:nvPr/>
                        </p:nvGrpSpPr>
                        <p:grpSpPr>
                          <a:xfrm>
                            <a:off x="2158738" y="-203496"/>
                            <a:ext cx="8342722" cy="6425505"/>
                            <a:chOff x="2158738" y="-213444"/>
                            <a:chExt cx="8342722" cy="6425505"/>
                          </a:xfrm>
                        </p:grpSpPr>
                        <p:grpSp>
                          <p:nvGrpSpPr>
                            <p:cNvPr id="82" name="Group 81">
                              <a:extLst>
                                <a:ext uri="{FF2B5EF4-FFF2-40B4-BE49-F238E27FC236}">
                                  <a16:creationId xmlns:a16="http://schemas.microsoft.com/office/drawing/2014/main" id="{4495475C-CB71-2E41-9037-EAC52B86BCAA}"/>
                                </a:ext>
                              </a:extLst>
                            </p:cNvPr>
                            <p:cNvGrpSpPr/>
                            <p:nvPr/>
                          </p:nvGrpSpPr>
                          <p:grpSpPr>
                            <a:xfrm>
                              <a:off x="2158738" y="-213444"/>
                              <a:ext cx="8342722" cy="6194223"/>
                              <a:chOff x="2045616" y="22225"/>
                              <a:chExt cx="8342722" cy="6194223"/>
                            </a:xfrm>
                          </p:grpSpPr>
                          <p:grpSp>
                            <p:nvGrpSpPr>
                              <p:cNvPr id="86" name="Group 85">
                                <a:extLst>
                                  <a:ext uri="{FF2B5EF4-FFF2-40B4-BE49-F238E27FC236}">
                                    <a16:creationId xmlns:a16="http://schemas.microsoft.com/office/drawing/2014/main" id="{B912511E-DB67-E549-B8B7-79E18B910985}"/>
                                  </a:ext>
                                </a:extLst>
                              </p:cNvPr>
                              <p:cNvGrpSpPr/>
                              <p:nvPr/>
                            </p:nvGrpSpPr>
                            <p:grpSpPr>
                              <a:xfrm>
                                <a:off x="4896158" y="2351707"/>
                                <a:ext cx="1340432" cy="3864741"/>
                                <a:chOff x="4896158" y="2351707"/>
                                <a:chExt cx="1340432" cy="3864741"/>
                              </a:xfrm>
                            </p:grpSpPr>
                            <p:sp>
                              <p:nvSpPr>
                                <p:cNvPr id="90" name="TextBox 89">
                                  <a:extLst>
                                    <a:ext uri="{FF2B5EF4-FFF2-40B4-BE49-F238E27FC236}">
                                      <a16:creationId xmlns:a16="http://schemas.microsoft.com/office/drawing/2014/main" id="{43707F2E-AD9B-C04A-A0EF-68E21C8D4D7B}"/>
                                    </a:ext>
                                  </a:extLst>
                                </p:cNvPr>
                                <p:cNvSpPr txBox="1"/>
                                <p:nvPr/>
                              </p:nvSpPr>
                              <p:spPr>
                                <a:xfrm>
                                  <a:off x="4952720" y="5816338"/>
                                  <a:ext cx="1269899" cy="400110"/>
                                </a:xfrm>
                                <a:prstGeom prst="rect">
                                  <a:avLst/>
                                </a:prstGeom>
                                <a:solidFill>
                                  <a:schemeClr val="accent4">
                                    <a:lumMod val="40000"/>
                                    <a:lumOff val="60000"/>
                                  </a:schemeClr>
                                </a:solidFill>
                              </p:spPr>
                              <p:txBody>
                                <a:bodyPr wrap="none" rtlCol="0">
                                  <a:spAutoFit/>
                                </a:bodyPr>
                                <a:lstStyle/>
                                <a:p>
                                  <a:r>
                                    <a:rPr lang="en-US" sz="2000" b="1" dirty="0">
                                      <a:latin typeface="Arial" panose="020B0604020202020204" pitchFamily="34" charset="0"/>
                                      <a:cs typeface="Arial" panose="020B0604020202020204" pitchFamily="34" charset="0"/>
                                    </a:rPr>
                                    <a:t>BELIEFS</a:t>
                                  </a:r>
                                </a:p>
                              </p:txBody>
                            </p:sp>
                            <p:sp>
                              <p:nvSpPr>
                                <p:cNvPr id="91" name="TextBox 90">
                                  <a:extLst>
                                    <a:ext uri="{FF2B5EF4-FFF2-40B4-BE49-F238E27FC236}">
                                      <a16:creationId xmlns:a16="http://schemas.microsoft.com/office/drawing/2014/main" id="{2D8C421A-5E96-0F40-9950-1A99508F1E07}"/>
                                    </a:ext>
                                  </a:extLst>
                                </p:cNvPr>
                                <p:cNvSpPr txBox="1"/>
                                <p:nvPr/>
                              </p:nvSpPr>
                              <p:spPr>
                                <a:xfrm>
                                  <a:off x="5013442" y="4041477"/>
                                  <a:ext cx="1209177" cy="400110"/>
                                </a:xfrm>
                                <a:prstGeom prst="rect">
                                  <a:avLst/>
                                </a:prstGeom>
                                <a:solidFill>
                                  <a:schemeClr val="accent4">
                                    <a:lumMod val="40000"/>
                                    <a:lumOff val="60000"/>
                                  </a:schemeClr>
                                </a:solidFill>
                              </p:spPr>
                              <p:txBody>
                                <a:bodyPr wrap="none" rtlCol="0">
                                  <a:spAutoFit/>
                                </a:bodyPr>
                                <a:lstStyle/>
                                <a:p>
                                  <a:r>
                                    <a:rPr lang="en-US" sz="2000" b="1" dirty="0">
                                      <a:latin typeface="Arial" panose="020B0604020202020204" pitchFamily="34" charset="0"/>
                                      <a:cs typeface="Arial" panose="020B0604020202020204" pitchFamily="34" charset="0"/>
                                    </a:rPr>
                                    <a:t>VALUES</a:t>
                                  </a:r>
                                </a:p>
                              </p:txBody>
                            </p:sp>
                            <p:sp>
                              <p:nvSpPr>
                                <p:cNvPr id="92" name="TextBox 91">
                                  <a:extLst>
                                    <a:ext uri="{FF2B5EF4-FFF2-40B4-BE49-F238E27FC236}">
                                      <a16:creationId xmlns:a16="http://schemas.microsoft.com/office/drawing/2014/main" id="{00C3234F-402B-F040-9D9F-E96BFDBCCAC0}"/>
                                    </a:ext>
                                  </a:extLst>
                                </p:cNvPr>
                                <p:cNvSpPr txBox="1"/>
                                <p:nvPr/>
                              </p:nvSpPr>
                              <p:spPr>
                                <a:xfrm>
                                  <a:off x="4896158" y="2351707"/>
                                  <a:ext cx="1340432" cy="400110"/>
                                </a:xfrm>
                                <a:prstGeom prst="rect">
                                  <a:avLst/>
                                </a:prstGeom>
                                <a:solidFill>
                                  <a:schemeClr val="bg1"/>
                                </a:solidFill>
                                <a:ln>
                                  <a:solidFill>
                                    <a:schemeClr val="accent5">
                                      <a:lumMod val="40000"/>
                                      <a:lumOff val="60000"/>
                                    </a:schemeClr>
                                  </a:solidFill>
                                </a:ln>
                              </p:spPr>
                              <p:txBody>
                                <a:bodyPr wrap="none" rtlCol="0">
                                  <a:spAutoFit/>
                                </a:bodyPr>
                                <a:lstStyle/>
                                <a:p>
                                  <a:r>
                                    <a:rPr lang="en-US" sz="2000" b="1" dirty="0">
                                      <a:latin typeface="Arial" panose="020B0604020202020204" pitchFamily="34" charset="0"/>
                                      <a:cs typeface="Arial" panose="020B0604020202020204" pitchFamily="34" charset="0"/>
                                    </a:rPr>
                                    <a:t>ACTIONS</a:t>
                                  </a:r>
                                </a:p>
                              </p:txBody>
                            </p:sp>
                          </p:grpSp>
                          <p:sp>
                            <p:nvSpPr>
                              <p:cNvPr id="85" name="Rectangle 84">
                                <a:extLst>
                                  <a:ext uri="{FF2B5EF4-FFF2-40B4-BE49-F238E27FC236}">
                                    <a16:creationId xmlns:a16="http://schemas.microsoft.com/office/drawing/2014/main" id="{B9A82278-8655-4E42-9C4B-6791648E2380}"/>
                                  </a:ext>
                                </a:extLst>
                              </p:cNvPr>
                              <p:cNvSpPr/>
                              <p:nvPr/>
                            </p:nvSpPr>
                            <p:spPr>
                              <a:xfrm>
                                <a:off x="2045616" y="22225"/>
                                <a:ext cx="8342722" cy="91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riangle 79">
                              <a:extLst>
                                <a:ext uri="{FF2B5EF4-FFF2-40B4-BE49-F238E27FC236}">
                                  <a16:creationId xmlns:a16="http://schemas.microsoft.com/office/drawing/2014/main" id="{23639E16-2BDF-934F-B50A-AE48CB84EC3C}"/>
                                </a:ext>
                              </a:extLst>
                            </p:cNvPr>
                            <p:cNvSpPr/>
                            <p:nvPr/>
                          </p:nvSpPr>
                          <p:spPr>
                            <a:xfrm rot="16361252">
                              <a:off x="7579494" y="1791425"/>
                              <a:ext cx="3043912" cy="19893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Triangle 80">
                              <a:extLst>
                                <a:ext uri="{FF2B5EF4-FFF2-40B4-BE49-F238E27FC236}">
                                  <a16:creationId xmlns:a16="http://schemas.microsoft.com/office/drawing/2014/main" id="{65242FA6-EE7D-B741-9E6F-773B1254799C}"/>
                                </a:ext>
                              </a:extLst>
                            </p:cNvPr>
                            <p:cNvSpPr/>
                            <p:nvPr/>
                          </p:nvSpPr>
                          <p:spPr>
                            <a:xfrm flipH="1">
                              <a:off x="8450762" y="3709440"/>
                              <a:ext cx="1642657" cy="250262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D66A0F36-3164-7D4B-B0E5-32446DBECE72}"/>
                              </a:ext>
                            </a:extLst>
                          </p:cNvPr>
                          <p:cNvSpPr/>
                          <p:nvPr/>
                        </p:nvSpPr>
                        <p:spPr>
                          <a:xfrm>
                            <a:off x="9550714" y="584703"/>
                            <a:ext cx="950746" cy="331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18B4FEBE-6F53-EA48-BA20-0CB8BE9DE9EB}"/>
                              </a:ext>
                            </a:extLst>
                          </p:cNvPr>
                          <p:cNvSpPr/>
                          <p:nvPr/>
                        </p:nvSpPr>
                        <p:spPr>
                          <a:xfrm>
                            <a:off x="9737957" y="2896757"/>
                            <a:ext cx="508378" cy="331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ight Triangle 73">
                          <a:extLst>
                            <a:ext uri="{FF2B5EF4-FFF2-40B4-BE49-F238E27FC236}">
                              <a16:creationId xmlns:a16="http://schemas.microsoft.com/office/drawing/2014/main" id="{BC85CF3A-E75A-3E43-A286-3332415AE63C}"/>
                            </a:ext>
                          </a:extLst>
                        </p:cNvPr>
                        <p:cNvSpPr/>
                        <p:nvPr/>
                      </p:nvSpPr>
                      <p:spPr>
                        <a:xfrm rot="16200000" flipH="1">
                          <a:off x="5674301" y="932617"/>
                          <a:ext cx="1024568" cy="12014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5A9F2C5-9797-F94D-B5D3-199AD36DB886}"/>
                            </a:ext>
                          </a:extLst>
                        </p:cNvPr>
                        <p:cNvSpPr/>
                        <p:nvPr/>
                      </p:nvSpPr>
                      <p:spPr>
                        <a:xfrm>
                          <a:off x="6787303" y="1141914"/>
                          <a:ext cx="2960012" cy="884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ectangle 71">
                        <a:extLst>
                          <a:ext uri="{FF2B5EF4-FFF2-40B4-BE49-F238E27FC236}">
                            <a16:creationId xmlns:a16="http://schemas.microsoft.com/office/drawing/2014/main" id="{60B5BF9D-CCF7-CC4A-9F0A-A2D783140B1D}"/>
                          </a:ext>
                        </a:extLst>
                      </p:cNvPr>
                      <p:cNvSpPr/>
                      <p:nvPr/>
                    </p:nvSpPr>
                    <p:spPr>
                      <a:xfrm>
                        <a:off x="1278194" y="6495067"/>
                        <a:ext cx="9043555" cy="754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ight Triangle 69">
                      <a:extLst>
                        <a:ext uri="{FF2B5EF4-FFF2-40B4-BE49-F238E27FC236}">
                          <a16:creationId xmlns:a16="http://schemas.microsoft.com/office/drawing/2014/main" id="{1076D727-1A2F-DC43-B7B0-F97F5704E524}"/>
                        </a:ext>
                      </a:extLst>
                    </p:cNvPr>
                    <p:cNvSpPr/>
                    <p:nvPr/>
                  </p:nvSpPr>
                  <p:spPr>
                    <a:xfrm rot="5244376">
                      <a:off x="2756111" y="365425"/>
                      <a:ext cx="2505275" cy="371887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Parallelogram 67">
                    <a:extLst>
                      <a:ext uri="{FF2B5EF4-FFF2-40B4-BE49-F238E27FC236}">
                        <a16:creationId xmlns:a16="http://schemas.microsoft.com/office/drawing/2014/main" id="{69660C6D-85D2-EA40-B2C1-55A6FFEB5AC5}"/>
                      </a:ext>
                    </a:extLst>
                  </p:cNvPr>
                  <p:cNvSpPr/>
                  <p:nvPr/>
                </p:nvSpPr>
                <p:spPr>
                  <a:xfrm>
                    <a:off x="4449452" y="976584"/>
                    <a:ext cx="1333894" cy="894012"/>
                  </a:xfrm>
                  <a:prstGeom prst="parallelogram">
                    <a:avLst>
                      <a:gd name="adj" fmla="val 5429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ight Triangle 65">
                  <a:extLst>
                    <a:ext uri="{FF2B5EF4-FFF2-40B4-BE49-F238E27FC236}">
                      <a16:creationId xmlns:a16="http://schemas.microsoft.com/office/drawing/2014/main" id="{9CEB3A91-6F27-F34A-8938-E6BFB508B2A3}"/>
                    </a:ext>
                  </a:extLst>
                </p:cNvPr>
                <p:cNvSpPr/>
                <p:nvPr/>
              </p:nvSpPr>
              <p:spPr>
                <a:xfrm flipV="1">
                  <a:off x="2607494" y="3488791"/>
                  <a:ext cx="1841957" cy="343646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Rectangle 92">
                <a:extLst>
                  <a:ext uri="{FF2B5EF4-FFF2-40B4-BE49-F238E27FC236}">
                    <a16:creationId xmlns:a16="http://schemas.microsoft.com/office/drawing/2014/main" id="{02EF1C2E-788C-434E-85CD-06759C85DC8D}"/>
                  </a:ext>
                </a:extLst>
              </p:cNvPr>
              <p:cNvSpPr/>
              <p:nvPr/>
            </p:nvSpPr>
            <p:spPr>
              <a:xfrm>
                <a:off x="1844038" y="3848671"/>
                <a:ext cx="950746" cy="331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8" name="TextBox 87">
            <a:extLst>
              <a:ext uri="{FF2B5EF4-FFF2-40B4-BE49-F238E27FC236}">
                <a16:creationId xmlns:a16="http://schemas.microsoft.com/office/drawing/2014/main" id="{621B1E48-6C59-3E42-8149-A7471967253E}"/>
              </a:ext>
            </a:extLst>
          </p:cNvPr>
          <p:cNvSpPr txBox="1"/>
          <p:nvPr/>
        </p:nvSpPr>
        <p:spPr>
          <a:xfrm>
            <a:off x="1760989" y="3537947"/>
            <a:ext cx="1208985" cy="400110"/>
          </a:xfrm>
          <a:prstGeom prst="rect">
            <a:avLst/>
          </a:prstGeom>
          <a:solidFill>
            <a:schemeClr val="accent4">
              <a:lumMod val="40000"/>
              <a:lumOff val="60000"/>
            </a:schemeClr>
          </a:solidFill>
        </p:spPr>
        <p:txBody>
          <a:bodyPr wrap="none" rtlCol="0">
            <a:spAutoFit/>
          </a:bodyPr>
          <a:lstStyle/>
          <a:p>
            <a:r>
              <a:rPr lang="en-US" sz="2000" b="1" i="1" dirty="0">
                <a:latin typeface="Arial" panose="020B0604020202020204" pitchFamily="34" charset="0"/>
                <a:cs typeface="Arial" panose="020B0604020202020204" pitchFamily="34" charset="0"/>
              </a:rPr>
              <a:t>Invisible</a:t>
            </a:r>
          </a:p>
        </p:txBody>
      </p:sp>
      <p:sp>
        <p:nvSpPr>
          <p:cNvPr id="59" name="TextBox 58">
            <a:extLst>
              <a:ext uri="{FF2B5EF4-FFF2-40B4-BE49-F238E27FC236}">
                <a16:creationId xmlns:a16="http://schemas.microsoft.com/office/drawing/2014/main" id="{9087D1B2-5E51-4840-894D-4CF88AB23F1F}"/>
              </a:ext>
            </a:extLst>
          </p:cNvPr>
          <p:cNvSpPr txBox="1"/>
          <p:nvPr/>
        </p:nvSpPr>
        <p:spPr>
          <a:xfrm>
            <a:off x="8261393" y="5159981"/>
            <a:ext cx="3567098" cy="1569660"/>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Joseph </a:t>
            </a:r>
            <a:r>
              <a:rPr lang="en-US" sz="2400" i="1" dirty="0">
                <a:latin typeface="Arial" panose="020B0604020202020204" pitchFamily="34" charset="0"/>
                <a:cs typeface="Arial" panose="020B0604020202020204" pitchFamily="34" charset="0"/>
              </a:rPr>
              <a:t>believed</a:t>
            </a:r>
            <a:r>
              <a:rPr lang="en-US" sz="2400" dirty="0">
                <a:latin typeface="Arial" panose="020B0604020202020204" pitchFamily="34" charset="0"/>
                <a:cs typeface="Arial" panose="020B0604020202020204" pitchFamily="34" charset="0"/>
              </a:rPr>
              <a:t> that sexual immorality was wickedness and a sin against God. </a:t>
            </a:r>
          </a:p>
        </p:txBody>
      </p:sp>
      <p:grpSp>
        <p:nvGrpSpPr>
          <p:cNvPr id="60" name="Group 59">
            <a:extLst>
              <a:ext uri="{FF2B5EF4-FFF2-40B4-BE49-F238E27FC236}">
                <a16:creationId xmlns:a16="http://schemas.microsoft.com/office/drawing/2014/main" id="{36A8BAD1-ED36-E146-9DDD-6EB7DBF5225D}"/>
              </a:ext>
            </a:extLst>
          </p:cNvPr>
          <p:cNvGrpSpPr/>
          <p:nvPr/>
        </p:nvGrpSpPr>
        <p:grpSpPr>
          <a:xfrm>
            <a:off x="6579872" y="3087911"/>
            <a:ext cx="5104234" cy="1702804"/>
            <a:chOff x="6579872" y="3087911"/>
            <a:chExt cx="5104234" cy="1702804"/>
          </a:xfrm>
        </p:grpSpPr>
        <p:sp>
          <p:nvSpPr>
            <p:cNvPr id="62" name="TextBox 61">
              <a:extLst>
                <a:ext uri="{FF2B5EF4-FFF2-40B4-BE49-F238E27FC236}">
                  <a16:creationId xmlns:a16="http://schemas.microsoft.com/office/drawing/2014/main" id="{66E36790-F364-8540-88D6-F4F49DA44F67}"/>
                </a:ext>
              </a:extLst>
            </p:cNvPr>
            <p:cNvSpPr txBox="1"/>
            <p:nvPr/>
          </p:nvSpPr>
          <p:spPr>
            <a:xfrm>
              <a:off x="6579872" y="3087911"/>
              <a:ext cx="5104234" cy="830997"/>
            </a:xfrm>
            <a:prstGeom prst="rect">
              <a:avLst/>
            </a:prstGeom>
            <a:noFill/>
          </p:spPr>
          <p:txBody>
            <a:bodyPr wrap="square" rtlCol="0">
              <a:spAutoFit/>
            </a:bodyPr>
            <a:lstStyle/>
            <a:p>
              <a:pPr algn="r"/>
              <a:r>
                <a:rPr lang="en-US" sz="2400" dirty="0">
                  <a:latin typeface="Arial" panose="020B0604020202020204" pitchFamily="34" charset="0"/>
                  <a:cs typeface="Arial" panose="020B0604020202020204" pitchFamily="34" charset="0"/>
                </a:rPr>
                <a:t>His values were shaped by his beliefs.</a:t>
              </a:r>
            </a:p>
          </p:txBody>
        </p:sp>
        <p:sp>
          <p:nvSpPr>
            <p:cNvPr id="79" name="Up Arrow 78">
              <a:extLst>
                <a:ext uri="{FF2B5EF4-FFF2-40B4-BE49-F238E27FC236}">
                  <a16:creationId xmlns:a16="http://schemas.microsoft.com/office/drawing/2014/main" id="{6AD4B69F-CB86-524E-96FE-DDC502E1087E}"/>
                </a:ext>
              </a:extLst>
            </p:cNvPr>
            <p:cNvSpPr/>
            <p:nvPr/>
          </p:nvSpPr>
          <p:spPr>
            <a:xfrm>
              <a:off x="10013129" y="3812307"/>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50775992-07C0-5F4B-A100-591D7C31ED88}"/>
              </a:ext>
            </a:extLst>
          </p:cNvPr>
          <p:cNvGrpSpPr/>
          <p:nvPr/>
        </p:nvGrpSpPr>
        <p:grpSpPr>
          <a:xfrm>
            <a:off x="5050037" y="1328184"/>
            <a:ext cx="6317290" cy="1556666"/>
            <a:chOff x="5050037" y="1328184"/>
            <a:chExt cx="6317290" cy="1556666"/>
          </a:xfrm>
        </p:grpSpPr>
        <p:sp>
          <p:nvSpPr>
            <p:cNvPr id="84" name="TextBox 83">
              <a:extLst>
                <a:ext uri="{FF2B5EF4-FFF2-40B4-BE49-F238E27FC236}">
                  <a16:creationId xmlns:a16="http://schemas.microsoft.com/office/drawing/2014/main" id="{A3DBDE94-C7CE-3348-A06D-195261655FF3}"/>
                </a:ext>
              </a:extLst>
            </p:cNvPr>
            <p:cNvSpPr txBox="1"/>
            <p:nvPr/>
          </p:nvSpPr>
          <p:spPr>
            <a:xfrm>
              <a:off x="5050037" y="1328184"/>
              <a:ext cx="6317290" cy="461665"/>
            </a:xfrm>
            <a:prstGeom prst="rect">
              <a:avLst/>
            </a:prstGeom>
            <a:noFill/>
          </p:spPr>
          <p:txBody>
            <a:bodyPr wrap="square" rtlCol="0">
              <a:spAutoFit/>
            </a:bodyPr>
            <a:lstStyle/>
            <a:p>
              <a:pPr algn="r"/>
              <a:r>
                <a:rPr lang="en-US" sz="2400" dirty="0">
                  <a:latin typeface="Arial" panose="020B0604020202020204" pitchFamily="34" charset="0"/>
                  <a:cs typeface="Arial" panose="020B0604020202020204" pitchFamily="34" charset="0"/>
                </a:rPr>
                <a:t>His values led him to take the right action.</a:t>
              </a:r>
            </a:p>
          </p:txBody>
        </p:sp>
        <p:sp>
          <p:nvSpPr>
            <p:cNvPr id="87" name="Up Arrow 86">
              <a:extLst>
                <a:ext uri="{FF2B5EF4-FFF2-40B4-BE49-F238E27FC236}">
                  <a16:creationId xmlns:a16="http://schemas.microsoft.com/office/drawing/2014/main" id="{197B746B-BFE4-3044-89CE-8F26937EFADE}"/>
                </a:ext>
              </a:extLst>
            </p:cNvPr>
            <p:cNvSpPr/>
            <p:nvPr/>
          </p:nvSpPr>
          <p:spPr>
            <a:xfrm>
              <a:off x="9983373" y="190644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ctangle 88">
            <a:extLst>
              <a:ext uri="{FF2B5EF4-FFF2-40B4-BE49-F238E27FC236}">
                <a16:creationId xmlns:a16="http://schemas.microsoft.com/office/drawing/2014/main" id="{5DB61033-1537-BA4B-B141-4A325B109475}"/>
              </a:ext>
            </a:extLst>
          </p:cNvPr>
          <p:cNvSpPr/>
          <p:nvPr/>
        </p:nvSpPr>
        <p:spPr>
          <a:xfrm>
            <a:off x="466916" y="302049"/>
            <a:ext cx="11575534"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Joseph’s Actions Flowed From His Values Which Were Formed By His Beliefs </a:t>
            </a:r>
          </a:p>
        </p:txBody>
      </p:sp>
    </p:spTree>
    <p:extLst>
      <p:ext uri="{BB962C8B-B14F-4D97-AF65-F5344CB8AC3E}">
        <p14:creationId xmlns:p14="http://schemas.microsoft.com/office/powerpoint/2010/main" val="362429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down)">
                                      <p:cBhvr>
                                        <p:cTn id="12" dur="125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wipe(down)">
                                      <p:cBhvr>
                                        <p:cTn id="17" dur="125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1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A8B5AC-B3C7-8341-84F5-A7374B738413}"/>
              </a:ext>
            </a:extLst>
          </p:cNvPr>
          <p:cNvSpPr/>
          <p:nvPr/>
        </p:nvSpPr>
        <p:spPr>
          <a:xfrm>
            <a:off x="244642" y="167647"/>
            <a:ext cx="5843337" cy="2308324"/>
          </a:xfrm>
          <a:prstGeom prst="rect">
            <a:avLst/>
          </a:prstGeom>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Acts 4:32</a:t>
            </a:r>
            <a:r>
              <a:rPr lang="en-US" sz="2400" dirty="0">
                <a:solidFill>
                  <a:srgbClr val="000000"/>
                </a:solidFill>
                <a:latin typeface="Arial" panose="020B0604020202020204" pitchFamily="34" charset="0"/>
                <a:cs typeface="Arial" panose="020B0604020202020204" pitchFamily="34" charset="0"/>
              </a:rPr>
              <a:t> </a:t>
            </a:r>
          </a:p>
          <a:p>
            <a:pPr algn="just"/>
            <a:r>
              <a:rPr lang="en-US" sz="2400" b="1" baseline="30000" dirty="0">
                <a:solidFill>
                  <a:srgbClr val="000000"/>
                </a:solidFill>
                <a:latin typeface="Arial" panose="020B0604020202020204" pitchFamily="34" charset="0"/>
                <a:cs typeface="Arial" panose="020B0604020202020204" pitchFamily="34" charset="0"/>
              </a:rPr>
              <a:t>32 </a:t>
            </a:r>
            <a:r>
              <a:rPr lang="en-US" sz="2400" dirty="0">
                <a:solidFill>
                  <a:srgbClr val="000000"/>
                </a:solidFill>
                <a:latin typeface="Arial" panose="020B0604020202020204" pitchFamily="34" charset="0"/>
                <a:cs typeface="Arial" panose="020B0604020202020204" pitchFamily="34" charset="0"/>
              </a:rPr>
              <a:t>Now the multitude of those who </a:t>
            </a:r>
            <a:r>
              <a:rPr lang="en-US" sz="2400" b="1" i="1" dirty="0">
                <a:solidFill>
                  <a:srgbClr val="0432FF"/>
                </a:solidFill>
                <a:latin typeface="Arial" panose="020B0604020202020204" pitchFamily="34" charset="0"/>
                <a:cs typeface="Arial" panose="020B0604020202020204" pitchFamily="34" charset="0"/>
              </a:rPr>
              <a:t>believed</a:t>
            </a:r>
            <a:r>
              <a:rPr lang="en-US" sz="2400" dirty="0">
                <a:solidFill>
                  <a:srgbClr val="000000"/>
                </a:solidFill>
                <a:latin typeface="Arial" panose="020B0604020202020204" pitchFamily="34" charset="0"/>
                <a:cs typeface="Arial" panose="020B0604020202020204" pitchFamily="34" charset="0"/>
              </a:rPr>
              <a:t> were of one heart and one soul; neither did anyone say that any of the things he possessed was his own, but they had all things in common.</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D4F5DC1-23A7-9B45-BA47-052493C7FA69}"/>
              </a:ext>
            </a:extLst>
          </p:cNvPr>
          <p:cNvSpPr/>
          <p:nvPr/>
        </p:nvSpPr>
        <p:spPr>
          <a:xfrm>
            <a:off x="244643" y="3346763"/>
            <a:ext cx="5843336" cy="3416320"/>
          </a:xfrm>
          <a:prstGeom prst="rect">
            <a:avLst/>
          </a:prstGeom>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Acts 19:18-19</a:t>
            </a:r>
            <a:r>
              <a:rPr lang="en-US" sz="2400" dirty="0">
                <a:solidFill>
                  <a:srgbClr val="000000"/>
                </a:solidFill>
                <a:latin typeface="Arial" panose="020B0604020202020204" pitchFamily="34" charset="0"/>
                <a:cs typeface="Arial" panose="020B0604020202020204" pitchFamily="34" charset="0"/>
              </a:rPr>
              <a:t> </a:t>
            </a:r>
          </a:p>
          <a:p>
            <a:pPr algn="just"/>
            <a:r>
              <a:rPr lang="en-US" sz="2400" b="1" baseline="30000" dirty="0">
                <a:solidFill>
                  <a:srgbClr val="000000"/>
                </a:solidFill>
                <a:latin typeface="Arial" panose="020B0604020202020204" pitchFamily="34" charset="0"/>
                <a:cs typeface="Arial" panose="020B0604020202020204" pitchFamily="34" charset="0"/>
              </a:rPr>
              <a:t>18 </a:t>
            </a:r>
            <a:r>
              <a:rPr lang="en-US" sz="2400" dirty="0">
                <a:solidFill>
                  <a:srgbClr val="000000"/>
                </a:solidFill>
                <a:latin typeface="Arial" panose="020B0604020202020204" pitchFamily="34" charset="0"/>
                <a:cs typeface="Arial" panose="020B0604020202020204" pitchFamily="34" charset="0"/>
              </a:rPr>
              <a:t>And many who had </a:t>
            </a:r>
            <a:r>
              <a:rPr lang="en-US" sz="2400" b="1" i="1" dirty="0">
                <a:solidFill>
                  <a:srgbClr val="0432FF"/>
                </a:solidFill>
                <a:latin typeface="Arial" panose="020B0604020202020204" pitchFamily="34" charset="0"/>
                <a:cs typeface="Arial" panose="020B0604020202020204" pitchFamily="34" charset="0"/>
              </a:rPr>
              <a:t>believed</a:t>
            </a:r>
            <a:r>
              <a:rPr lang="en-US" sz="2400" dirty="0">
                <a:solidFill>
                  <a:srgbClr val="000000"/>
                </a:solidFill>
                <a:latin typeface="Arial" panose="020B0604020202020204" pitchFamily="34" charset="0"/>
                <a:cs typeface="Arial" panose="020B0604020202020204" pitchFamily="34" charset="0"/>
              </a:rPr>
              <a:t> came confessing and telling their deeds. </a:t>
            </a:r>
            <a:r>
              <a:rPr lang="en-US" sz="2400" b="1" baseline="30000" dirty="0">
                <a:solidFill>
                  <a:srgbClr val="000000"/>
                </a:solidFill>
                <a:latin typeface="Arial" panose="020B0604020202020204" pitchFamily="34" charset="0"/>
                <a:cs typeface="Arial" panose="020B0604020202020204" pitchFamily="34" charset="0"/>
              </a:rPr>
              <a:t>19 </a:t>
            </a:r>
            <a:r>
              <a:rPr lang="en-US" sz="2400" dirty="0">
                <a:solidFill>
                  <a:srgbClr val="000000"/>
                </a:solidFill>
                <a:latin typeface="Arial" panose="020B0604020202020204" pitchFamily="34" charset="0"/>
                <a:cs typeface="Arial" panose="020B0604020202020204" pitchFamily="34" charset="0"/>
              </a:rPr>
              <a:t>Also, many of those who had practiced magic brought their books together and burned </a:t>
            </a:r>
            <a:r>
              <a:rPr lang="en-US" sz="2400" i="1" dirty="0">
                <a:solidFill>
                  <a:srgbClr val="000000"/>
                </a:solidFill>
                <a:latin typeface="Arial" panose="020B0604020202020204" pitchFamily="34" charset="0"/>
                <a:cs typeface="Arial" panose="020B0604020202020204" pitchFamily="34" charset="0"/>
              </a:rPr>
              <a:t>them</a:t>
            </a:r>
            <a:r>
              <a:rPr lang="en-US" sz="2400" dirty="0">
                <a:solidFill>
                  <a:srgbClr val="000000"/>
                </a:solidFill>
                <a:latin typeface="Arial" panose="020B0604020202020204" pitchFamily="34" charset="0"/>
                <a:cs typeface="Arial" panose="020B0604020202020204" pitchFamily="34" charset="0"/>
              </a:rPr>
              <a:t> in the sight of all. And they counted up the value of them, and </a:t>
            </a:r>
            <a:r>
              <a:rPr lang="en-US" sz="2400" i="1" dirty="0">
                <a:solidFill>
                  <a:srgbClr val="000000"/>
                </a:solidFill>
                <a:latin typeface="Arial" panose="020B0604020202020204" pitchFamily="34" charset="0"/>
                <a:cs typeface="Arial" panose="020B0604020202020204" pitchFamily="34" charset="0"/>
              </a:rPr>
              <a:t>it</a:t>
            </a:r>
            <a:r>
              <a:rPr lang="en-US" sz="2400" dirty="0">
                <a:solidFill>
                  <a:srgbClr val="000000"/>
                </a:solidFill>
                <a:latin typeface="Arial" panose="020B0604020202020204" pitchFamily="34" charset="0"/>
                <a:cs typeface="Arial" panose="020B0604020202020204" pitchFamily="34" charset="0"/>
              </a:rPr>
              <a:t> totaled fifty thousand </a:t>
            </a:r>
            <a:r>
              <a:rPr lang="en-US" sz="2400" i="1" dirty="0">
                <a:solidFill>
                  <a:srgbClr val="000000"/>
                </a:solidFill>
                <a:latin typeface="Arial" panose="020B0604020202020204" pitchFamily="34" charset="0"/>
                <a:cs typeface="Arial" panose="020B0604020202020204" pitchFamily="34" charset="0"/>
              </a:rPr>
              <a:t>pieces</a:t>
            </a:r>
            <a:r>
              <a:rPr lang="en-US" sz="2400" dirty="0">
                <a:solidFill>
                  <a:srgbClr val="000000"/>
                </a:solidFill>
                <a:latin typeface="Arial" panose="020B0604020202020204" pitchFamily="34" charset="0"/>
                <a:cs typeface="Arial" panose="020B0604020202020204" pitchFamily="34" charset="0"/>
              </a:rPr>
              <a:t> of silver.</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7D74CA8B-33A3-7B43-852B-562405DBCBEE}"/>
              </a:ext>
            </a:extLst>
          </p:cNvPr>
          <p:cNvGrpSpPr/>
          <p:nvPr/>
        </p:nvGrpSpPr>
        <p:grpSpPr>
          <a:xfrm>
            <a:off x="6100009" y="569098"/>
            <a:ext cx="1524907" cy="1733393"/>
            <a:chOff x="6100009" y="761609"/>
            <a:chExt cx="1524907" cy="1733393"/>
          </a:xfrm>
        </p:grpSpPr>
        <p:sp>
          <p:nvSpPr>
            <p:cNvPr id="6" name="Right Brace 5">
              <a:extLst>
                <a:ext uri="{FF2B5EF4-FFF2-40B4-BE49-F238E27FC236}">
                  <a16:creationId xmlns:a16="http://schemas.microsoft.com/office/drawing/2014/main" id="{C059BEE4-1746-7F41-8E94-C4FF0F9B45E7}"/>
                </a:ext>
              </a:extLst>
            </p:cNvPr>
            <p:cNvSpPr/>
            <p:nvPr/>
          </p:nvSpPr>
          <p:spPr>
            <a:xfrm>
              <a:off x="6100009" y="938462"/>
              <a:ext cx="248653" cy="1359569"/>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3A8D0033-42A4-B840-9EBB-0BA77B343B3F}"/>
                </a:ext>
              </a:extLst>
            </p:cNvPr>
            <p:cNvSpPr txBox="1"/>
            <p:nvPr/>
          </p:nvSpPr>
          <p:spPr>
            <a:xfrm>
              <a:off x="6581274" y="2033337"/>
              <a:ext cx="95571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Belief</a:t>
              </a:r>
            </a:p>
          </p:txBody>
        </p:sp>
        <p:sp>
          <p:nvSpPr>
            <p:cNvPr id="8" name="TextBox 7">
              <a:extLst>
                <a:ext uri="{FF2B5EF4-FFF2-40B4-BE49-F238E27FC236}">
                  <a16:creationId xmlns:a16="http://schemas.microsoft.com/office/drawing/2014/main" id="{7BBF82C2-CA49-DE42-9EAF-9070F5AA14DA}"/>
                </a:ext>
              </a:extLst>
            </p:cNvPr>
            <p:cNvSpPr txBox="1"/>
            <p:nvPr/>
          </p:nvSpPr>
          <p:spPr>
            <a:xfrm>
              <a:off x="6520511" y="1378595"/>
              <a:ext cx="110440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Values</a:t>
              </a:r>
            </a:p>
          </p:txBody>
        </p:sp>
        <p:sp>
          <p:nvSpPr>
            <p:cNvPr id="9" name="TextBox 8">
              <a:extLst>
                <a:ext uri="{FF2B5EF4-FFF2-40B4-BE49-F238E27FC236}">
                  <a16:creationId xmlns:a16="http://schemas.microsoft.com/office/drawing/2014/main" id="{2E5C230C-37E1-584F-94F2-7F5DA9739A82}"/>
                </a:ext>
              </a:extLst>
            </p:cNvPr>
            <p:cNvSpPr txBox="1"/>
            <p:nvPr/>
          </p:nvSpPr>
          <p:spPr>
            <a:xfrm>
              <a:off x="6520510" y="761609"/>
              <a:ext cx="104067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Action</a:t>
              </a:r>
            </a:p>
          </p:txBody>
        </p:sp>
      </p:grpSp>
      <p:grpSp>
        <p:nvGrpSpPr>
          <p:cNvPr id="11" name="Group 10">
            <a:extLst>
              <a:ext uri="{FF2B5EF4-FFF2-40B4-BE49-F238E27FC236}">
                <a16:creationId xmlns:a16="http://schemas.microsoft.com/office/drawing/2014/main" id="{6CDDE4FF-D76D-7A4C-B129-E6ECEB8B7F47}"/>
              </a:ext>
            </a:extLst>
          </p:cNvPr>
          <p:cNvGrpSpPr/>
          <p:nvPr/>
        </p:nvGrpSpPr>
        <p:grpSpPr>
          <a:xfrm>
            <a:off x="6100009" y="3982453"/>
            <a:ext cx="1524907" cy="2261936"/>
            <a:chOff x="6100009" y="555836"/>
            <a:chExt cx="1524907" cy="2261936"/>
          </a:xfrm>
        </p:grpSpPr>
        <p:sp>
          <p:nvSpPr>
            <p:cNvPr id="12" name="Right Brace 11">
              <a:extLst>
                <a:ext uri="{FF2B5EF4-FFF2-40B4-BE49-F238E27FC236}">
                  <a16:creationId xmlns:a16="http://schemas.microsoft.com/office/drawing/2014/main" id="{7C493575-479B-714A-9388-AE439B637746}"/>
                </a:ext>
              </a:extLst>
            </p:cNvPr>
            <p:cNvSpPr/>
            <p:nvPr/>
          </p:nvSpPr>
          <p:spPr>
            <a:xfrm>
              <a:off x="6100009" y="555836"/>
              <a:ext cx="248653" cy="226193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2C63C094-D70E-3A4A-9F6F-DE4C0E5D6C90}"/>
                </a:ext>
              </a:extLst>
            </p:cNvPr>
            <p:cNvSpPr txBox="1"/>
            <p:nvPr/>
          </p:nvSpPr>
          <p:spPr>
            <a:xfrm>
              <a:off x="6581274" y="2033337"/>
              <a:ext cx="95571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Belief</a:t>
              </a:r>
            </a:p>
          </p:txBody>
        </p:sp>
        <p:sp>
          <p:nvSpPr>
            <p:cNvPr id="14" name="TextBox 13">
              <a:extLst>
                <a:ext uri="{FF2B5EF4-FFF2-40B4-BE49-F238E27FC236}">
                  <a16:creationId xmlns:a16="http://schemas.microsoft.com/office/drawing/2014/main" id="{C631BCB5-9146-F74F-B271-3A431072E9E9}"/>
                </a:ext>
              </a:extLst>
            </p:cNvPr>
            <p:cNvSpPr txBox="1"/>
            <p:nvPr/>
          </p:nvSpPr>
          <p:spPr>
            <a:xfrm>
              <a:off x="6520511" y="1378595"/>
              <a:ext cx="110440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Values</a:t>
              </a:r>
            </a:p>
          </p:txBody>
        </p:sp>
        <p:sp>
          <p:nvSpPr>
            <p:cNvPr id="15" name="TextBox 14">
              <a:extLst>
                <a:ext uri="{FF2B5EF4-FFF2-40B4-BE49-F238E27FC236}">
                  <a16:creationId xmlns:a16="http://schemas.microsoft.com/office/drawing/2014/main" id="{E53FA7AD-5D14-6C4A-BB44-AA4A78BFC4B2}"/>
                </a:ext>
              </a:extLst>
            </p:cNvPr>
            <p:cNvSpPr txBox="1"/>
            <p:nvPr/>
          </p:nvSpPr>
          <p:spPr>
            <a:xfrm>
              <a:off x="6520510" y="761609"/>
              <a:ext cx="104067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Action</a:t>
              </a:r>
            </a:p>
          </p:txBody>
        </p:sp>
      </p:grpSp>
      <p:sp>
        <p:nvSpPr>
          <p:cNvPr id="16" name="TextBox 15">
            <a:extLst>
              <a:ext uri="{FF2B5EF4-FFF2-40B4-BE49-F238E27FC236}">
                <a16:creationId xmlns:a16="http://schemas.microsoft.com/office/drawing/2014/main" id="{A1857593-2F77-A843-8615-E4A5B01632A5}"/>
              </a:ext>
            </a:extLst>
          </p:cNvPr>
          <p:cNvSpPr txBox="1"/>
          <p:nvPr/>
        </p:nvSpPr>
        <p:spPr>
          <a:xfrm>
            <a:off x="7789640" y="1840825"/>
            <a:ext cx="218681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 in the Gospel</a:t>
            </a:r>
          </a:p>
        </p:txBody>
      </p:sp>
      <p:sp>
        <p:nvSpPr>
          <p:cNvPr id="17" name="TextBox 16">
            <a:extLst>
              <a:ext uri="{FF2B5EF4-FFF2-40B4-BE49-F238E27FC236}">
                <a16:creationId xmlns:a16="http://schemas.microsoft.com/office/drawing/2014/main" id="{B80FCBE5-FC7A-FA42-9BFC-70DE2855E8EF}"/>
              </a:ext>
            </a:extLst>
          </p:cNvPr>
          <p:cNvSpPr txBox="1"/>
          <p:nvPr/>
        </p:nvSpPr>
        <p:spPr>
          <a:xfrm>
            <a:off x="7789640" y="1194902"/>
            <a:ext cx="352372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 one heart and one soul</a:t>
            </a:r>
          </a:p>
        </p:txBody>
      </p:sp>
      <p:sp>
        <p:nvSpPr>
          <p:cNvPr id="18" name="TextBox 17">
            <a:extLst>
              <a:ext uri="{FF2B5EF4-FFF2-40B4-BE49-F238E27FC236}">
                <a16:creationId xmlns:a16="http://schemas.microsoft.com/office/drawing/2014/main" id="{60069F83-DCAC-6945-9E91-15667E47BBEF}"/>
              </a:ext>
            </a:extLst>
          </p:cNvPr>
          <p:cNvSpPr txBox="1"/>
          <p:nvPr/>
        </p:nvSpPr>
        <p:spPr>
          <a:xfrm>
            <a:off x="7789640" y="548979"/>
            <a:ext cx="444705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 they had all things in common</a:t>
            </a:r>
          </a:p>
        </p:txBody>
      </p:sp>
      <p:sp>
        <p:nvSpPr>
          <p:cNvPr id="19" name="TextBox 18">
            <a:extLst>
              <a:ext uri="{FF2B5EF4-FFF2-40B4-BE49-F238E27FC236}">
                <a16:creationId xmlns:a16="http://schemas.microsoft.com/office/drawing/2014/main" id="{63273F2E-4EFA-E443-973D-289A3C05A2FB}"/>
              </a:ext>
            </a:extLst>
          </p:cNvPr>
          <p:cNvSpPr txBox="1"/>
          <p:nvPr/>
        </p:nvSpPr>
        <p:spPr>
          <a:xfrm>
            <a:off x="7624916" y="5505545"/>
            <a:ext cx="218681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 in the Gospel</a:t>
            </a:r>
          </a:p>
        </p:txBody>
      </p:sp>
      <p:sp>
        <p:nvSpPr>
          <p:cNvPr id="20" name="TextBox 19">
            <a:extLst>
              <a:ext uri="{FF2B5EF4-FFF2-40B4-BE49-F238E27FC236}">
                <a16:creationId xmlns:a16="http://schemas.microsoft.com/office/drawing/2014/main" id="{DAAB663C-D53E-664B-BF16-4C8B759F1EFB}"/>
              </a:ext>
            </a:extLst>
          </p:cNvPr>
          <p:cNvSpPr txBox="1"/>
          <p:nvPr/>
        </p:nvSpPr>
        <p:spPr>
          <a:xfrm>
            <a:off x="7624916" y="4859622"/>
            <a:ext cx="456708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 changed with their convictions   </a:t>
            </a:r>
          </a:p>
        </p:txBody>
      </p:sp>
      <p:sp>
        <p:nvSpPr>
          <p:cNvPr id="21" name="TextBox 20">
            <a:extLst>
              <a:ext uri="{FF2B5EF4-FFF2-40B4-BE49-F238E27FC236}">
                <a16:creationId xmlns:a16="http://schemas.microsoft.com/office/drawing/2014/main" id="{CBF9FA14-6716-4E4B-990F-8B89EB2A038C}"/>
              </a:ext>
            </a:extLst>
          </p:cNvPr>
          <p:cNvSpPr txBox="1"/>
          <p:nvPr/>
        </p:nvSpPr>
        <p:spPr>
          <a:xfrm>
            <a:off x="7624916" y="4222517"/>
            <a:ext cx="403828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 publicly burned their books</a:t>
            </a:r>
          </a:p>
        </p:txBody>
      </p:sp>
    </p:spTree>
    <p:extLst>
      <p:ext uri="{BB962C8B-B14F-4D97-AF65-F5344CB8AC3E}">
        <p14:creationId xmlns:p14="http://schemas.microsoft.com/office/powerpoint/2010/main" val="99242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2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25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125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125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125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5337</TotalTime>
  <Words>2327</Words>
  <Application>Microsoft Macintosh PowerPoint</Application>
  <PresentationFormat>Widescreen</PresentationFormat>
  <Paragraphs>237</Paragraphs>
  <Slides>27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Copperplate Gothic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Reingrover</dc:creator>
  <cp:lastModifiedBy>Jim Reingrover</cp:lastModifiedBy>
  <cp:revision>91</cp:revision>
  <dcterms:created xsi:type="dcterms:W3CDTF">2018-07-05T14:36:42Z</dcterms:created>
  <dcterms:modified xsi:type="dcterms:W3CDTF">2018-07-27T14:45:35Z</dcterms:modified>
</cp:coreProperties>
</file>