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347" r:id="rId3"/>
    <p:sldId id="310" r:id="rId4"/>
    <p:sldId id="315" r:id="rId5"/>
    <p:sldId id="314" r:id="rId6"/>
    <p:sldId id="313" r:id="rId7"/>
    <p:sldId id="312" r:id="rId8"/>
    <p:sldId id="311" r:id="rId9"/>
    <p:sldId id="352" r:id="rId10"/>
    <p:sldId id="372" r:id="rId11"/>
    <p:sldId id="354" r:id="rId12"/>
    <p:sldId id="355" r:id="rId13"/>
    <p:sldId id="356" r:id="rId14"/>
    <p:sldId id="357" r:id="rId15"/>
    <p:sldId id="361" r:id="rId16"/>
    <p:sldId id="363" r:id="rId17"/>
    <p:sldId id="358" r:id="rId18"/>
    <p:sldId id="353" r:id="rId19"/>
    <p:sldId id="348" r:id="rId20"/>
    <p:sldId id="349" r:id="rId21"/>
    <p:sldId id="350" r:id="rId22"/>
    <p:sldId id="351" r:id="rId23"/>
    <p:sldId id="366" r:id="rId24"/>
    <p:sldId id="367" r:id="rId25"/>
    <p:sldId id="368" r:id="rId26"/>
    <p:sldId id="369" r:id="rId27"/>
    <p:sldId id="371" r:id="rId28"/>
    <p:sldId id="3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74"/>
  </p:normalViewPr>
  <p:slideViewPr>
    <p:cSldViewPr snapToGrid="0" snapToObjects="1">
      <p:cViewPr>
        <p:scale>
          <a:sx n="100" d="100"/>
          <a:sy n="100" d="100"/>
        </p:scale>
        <p:origin x="144" y="33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55671-3774-E24C-9C89-3806E5FA6C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5DF7E8-CE9F-354A-A1EC-4E23C219C0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2A7A29-5761-8B49-B1F0-BC51B04E296A}"/>
              </a:ext>
            </a:extLst>
          </p:cNvPr>
          <p:cNvSpPr>
            <a:spLocks noGrp="1"/>
          </p:cNvSpPr>
          <p:nvPr>
            <p:ph type="dt" sz="half" idx="10"/>
          </p:nvPr>
        </p:nvSpPr>
        <p:spPr/>
        <p:txBody>
          <a:bodyPr/>
          <a:lstStyle/>
          <a:p>
            <a:fld id="{30BF7521-46B0-0B4F-ABF4-4D213D901E6C}" type="datetimeFigureOut">
              <a:rPr lang="en-US" smtClean="0"/>
              <a:t>8/4/18</a:t>
            </a:fld>
            <a:endParaRPr lang="en-US"/>
          </a:p>
        </p:txBody>
      </p:sp>
      <p:sp>
        <p:nvSpPr>
          <p:cNvPr id="5" name="Footer Placeholder 4">
            <a:extLst>
              <a:ext uri="{FF2B5EF4-FFF2-40B4-BE49-F238E27FC236}">
                <a16:creationId xmlns:a16="http://schemas.microsoft.com/office/drawing/2014/main" id="{D400720F-4B56-E948-B2FD-02CCBE93A0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CBBC5-6783-AA4E-8A4D-8BC18C7B2B0A}"/>
              </a:ext>
            </a:extLst>
          </p:cNvPr>
          <p:cNvSpPr>
            <a:spLocks noGrp="1"/>
          </p:cNvSpPr>
          <p:nvPr>
            <p:ph type="sldNum" sz="quarter" idx="12"/>
          </p:nvPr>
        </p:nvSpPr>
        <p:spPr/>
        <p:txBody>
          <a:bodyPr/>
          <a:lstStyle/>
          <a:p>
            <a:fld id="{FE849292-3772-1A41-89D8-5094BDA610BC}" type="slidenum">
              <a:rPr lang="en-US" smtClean="0"/>
              <a:t>‹#›</a:t>
            </a:fld>
            <a:endParaRPr lang="en-US"/>
          </a:p>
        </p:txBody>
      </p:sp>
    </p:spTree>
    <p:extLst>
      <p:ext uri="{BB962C8B-B14F-4D97-AF65-F5344CB8AC3E}">
        <p14:creationId xmlns:p14="http://schemas.microsoft.com/office/powerpoint/2010/main" val="3999890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8A2E7-A6D2-1D4A-9E0D-5A6F23EADC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4363F6-9796-494B-AF34-926E365AED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E6CEE7-5DB4-A948-AC71-7446CE3E714F}"/>
              </a:ext>
            </a:extLst>
          </p:cNvPr>
          <p:cNvSpPr>
            <a:spLocks noGrp="1"/>
          </p:cNvSpPr>
          <p:nvPr>
            <p:ph type="dt" sz="half" idx="10"/>
          </p:nvPr>
        </p:nvSpPr>
        <p:spPr/>
        <p:txBody>
          <a:bodyPr/>
          <a:lstStyle/>
          <a:p>
            <a:fld id="{30BF7521-46B0-0B4F-ABF4-4D213D901E6C}" type="datetimeFigureOut">
              <a:rPr lang="en-US" smtClean="0"/>
              <a:t>8/4/18</a:t>
            </a:fld>
            <a:endParaRPr lang="en-US"/>
          </a:p>
        </p:txBody>
      </p:sp>
      <p:sp>
        <p:nvSpPr>
          <p:cNvPr id="5" name="Footer Placeholder 4">
            <a:extLst>
              <a:ext uri="{FF2B5EF4-FFF2-40B4-BE49-F238E27FC236}">
                <a16:creationId xmlns:a16="http://schemas.microsoft.com/office/drawing/2014/main" id="{4B5D6033-C277-3041-8568-835784751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6BDD4-5758-A640-99E0-2C9695666720}"/>
              </a:ext>
            </a:extLst>
          </p:cNvPr>
          <p:cNvSpPr>
            <a:spLocks noGrp="1"/>
          </p:cNvSpPr>
          <p:nvPr>
            <p:ph type="sldNum" sz="quarter" idx="12"/>
          </p:nvPr>
        </p:nvSpPr>
        <p:spPr/>
        <p:txBody>
          <a:bodyPr/>
          <a:lstStyle/>
          <a:p>
            <a:fld id="{FE849292-3772-1A41-89D8-5094BDA610BC}" type="slidenum">
              <a:rPr lang="en-US" smtClean="0"/>
              <a:t>‹#›</a:t>
            </a:fld>
            <a:endParaRPr lang="en-US"/>
          </a:p>
        </p:txBody>
      </p:sp>
    </p:spTree>
    <p:extLst>
      <p:ext uri="{BB962C8B-B14F-4D97-AF65-F5344CB8AC3E}">
        <p14:creationId xmlns:p14="http://schemas.microsoft.com/office/powerpoint/2010/main" val="72930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C0B30E-490C-5E44-81BF-516602B0FB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4B9FB3-DE72-5C44-93F9-89CAD14AC5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2783D-406F-D945-9DF9-D396034A80DE}"/>
              </a:ext>
            </a:extLst>
          </p:cNvPr>
          <p:cNvSpPr>
            <a:spLocks noGrp="1"/>
          </p:cNvSpPr>
          <p:nvPr>
            <p:ph type="dt" sz="half" idx="10"/>
          </p:nvPr>
        </p:nvSpPr>
        <p:spPr/>
        <p:txBody>
          <a:bodyPr/>
          <a:lstStyle/>
          <a:p>
            <a:fld id="{30BF7521-46B0-0B4F-ABF4-4D213D901E6C}" type="datetimeFigureOut">
              <a:rPr lang="en-US" smtClean="0"/>
              <a:t>8/4/18</a:t>
            </a:fld>
            <a:endParaRPr lang="en-US"/>
          </a:p>
        </p:txBody>
      </p:sp>
      <p:sp>
        <p:nvSpPr>
          <p:cNvPr id="5" name="Footer Placeholder 4">
            <a:extLst>
              <a:ext uri="{FF2B5EF4-FFF2-40B4-BE49-F238E27FC236}">
                <a16:creationId xmlns:a16="http://schemas.microsoft.com/office/drawing/2014/main" id="{34978536-AF27-1243-AD42-7497F9279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E76400-DBDC-AB40-972E-37C6BDE7B4AF}"/>
              </a:ext>
            </a:extLst>
          </p:cNvPr>
          <p:cNvSpPr>
            <a:spLocks noGrp="1"/>
          </p:cNvSpPr>
          <p:nvPr>
            <p:ph type="sldNum" sz="quarter" idx="12"/>
          </p:nvPr>
        </p:nvSpPr>
        <p:spPr/>
        <p:txBody>
          <a:bodyPr/>
          <a:lstStyle/>
          <a:p>
            <a:fld id="{FE849292-3772-1A41-89D8-5094BDA610BC}" type="slidenum">
              <a:rPr lang="en-US" smtClean="0"/>
              <a:t>‹#›</a:t>
            </a:fld>
            <a:endParaRPr lang="en-US"/>
          </a:p>
        </p:txBody>
      </p:sp>
    </p:spTree>
    <p:extLst>
      <p:ext uri="{BB962C8B-B14F-4D97-AF65-F5344CB8AC3E}">
        <p14:creationId xmlns:p14="http://schemas.microsoft.com/office/powerpoint/2010/main" val="73872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4F3C-6673-5D4B-A00F-9FA531D99A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139ACE-D6EC-5B4B-8423-49A13C0EF6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51883-B7B0-2A4A-BDC4-37255EBEB043}"/>
              </a:ext>
            </a:extLst>
          </p:cNvPr>
          <p:cNvSpPr>
            <a:spLocks noGrp="1"/>
          </p:cNvSpPr>
          <p:nvPr>
            <p:ph type="dt" sz="half" idx="10"/>
          </p:nvPr>
        </p:nvSpPr>
        <p:spPr/>
        <p:txBody>
          <a:bodyPr/>
          <a:lstStyle/>
          <a:p>
            <a:fld id="{30BF7521-46B0-0B4F-ABF4-4D213D901E6C}" type="datetimeFigureOut">
              <a:rPr lang="en-US" smtClean="0"/>
              <a:t>8/4/18</a:t>
            </a:fld>
            <a:endParaRPr lang="en-US"/>
          </a:p>
        </p:txBody>
      </p:sp>
      <p:sp>
        <p:nvSpPr>
          <p:cNvPr id="5" name="Footer Placeholder 4">
            <a:extLst>
              <a:ext uri="{FF2B5EF4-FFF2-40B4-BE49-F238E27FC236}">
                <a16:creationId xmlns:a16="http://schemas.microsoft.com/office/drawing/2014/main" id="{8A6E28E9-FC94-AF4D-91B2-C8DCA15E6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C339C6-EE26-7F47-B2D1-7F1A1DCF8B12}"/>
              </a:ext>
            </a:extLst>
          </p:cNvPr>
          <p:cNvSpPr>
            <a:spLocks noGrp="1"/>
          </p:cNvSpPr>
          <p:nvPr>
            <p:ph type="sldNum" sz="quarter" idx="12"/>
          </p:nvPr>
        </p:nvSpPr>
        <p:spPr/>
        <p:txBody>
          <a:bodyPr/>
          <a:lstStyle/>
          <a:p>
            <a:fld id="{FE849292-3772-1A41-89D8-5094BDA610BC}" type="slidenum">
              <a:rPr lang="en-US" smtClean="0"/>
              <a:t>‹#›</a:t>
            </a:fld>
            <a:endParaRPr lang="en-US"/>
          </a:p>
        </p:txBody>
      </p:sp>
    </p:spTree>
    <p:extLst>
      <p:ext uri="{BB962C8B-B14F-4D97-AF65-F5344CB8AC3E}">
        <p14:creationId xmlns:p14="http://schemas.microsoft.com/office/powerpoint/2010/main" val="68893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A195E-73B7-FB4B-972B-F1FF7F1D24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E72539-558D-AB42-8C28-E0DE7DD744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55649D6-4CC4-D747-8387-6EFBA041A7C4}"/>
              </a:ext>
            </a:extLst>
          </p:cNvPr>
          <p:cNvSpPr>
            <a:spLocks noGrp="1"/>
          </p:cNvSpPr>
          <p:nvPr>
            <p:ph type="dt" sz="half" idx="10"/>
          </p:nvPr>
        </p:nvSpPr>
        <p:spPr/>
        <p:txBody>
          <a:bodyPr/>
          <a:lstStyle/>
          <a:p>
            <a:fld id="{30BF7521-46B0-0B4F-ABF4-4D213D901E6C}" type="datetimeFigureOut">
              <a:rPr lang="en-US" smtClean="0"/>
              <a:t>8/4/18</a:t>
            </a:fld>
            <a:endParaRPr lang="en-US"/>
          </a:p>
        </p:txBody>
      </p:sp>
      <p:sp>
        <p:nvSpPr>
          <p:cNvPr id="5" name="Footer Placeholder 4">
            <a:extLst>
              <a:ext uri="{FF2B5EF4-FFF2-40B4-BE49-F238E27FC236}">
                <a16:creationId xmlns:a16="http://schemas.microsoft.com/office/drawing/2014/main" id="{17C1A32F-39BC-5148-8E0A-DF963D8897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EBD5A-24BF-E141-9D93-C4FDCC09D21D}"/>
              </a:ext>
            </a:extLst>
          </p:cNvPr>
          <p:cNvSpPr>
            <a:spLocks noGrp="1"/>
          </p:cNvSpPr>
          <p:nvPr>
            <p:ph type="sldNum" sz="quarter" idx="12"/>
          </p:nvPr>
        </p:nvSpPr>
        <p:spPr/>
        <p:txBody>
          <a:bodyPr/>
          <a:lstStyle/>
          <a:p>
            <a:fld id="{FE849292-3772-1A41-89D8-5094BDA610BC}" type="slidenum">
              <a:rPr lang="en-US" smtClean="0"/>
              <a:t>‹#›</a:t>
            </a:fld>
            <a:endParaRPr lang="en-US"/>
          </a:p>
        </p:txBody>
      </p:sp>
    </p:spTree>
    <p:extLst>
      <p:ext uri="{BB962C8B-B14F-4D97-AF65-F5344CB8AC3E}">
        <p14:creationId xmlns:p14="http://schemas.microsoft.com/office/powerpoint/2010/main" val="2415612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F997B-731F-0748-8537-D5C45B2215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4F37E8-382A-5541-B2CB-B85B587F292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25128F-2D5B-6E48-8E68-DFD9CDC64A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8B3505-5A71-3441-9D92-3FC4D2B2F07B}"/>
              </a:ext>
            </a:extLst>
          </p:cNvPr>
          <p:cNvSpPr>
            <a:spLocks noGrp="1"/>
          </p:cNvSpPr>
          <p:nvPr>
            <p:ph type="dt" sz="half" idx="10"/>
          </p:nvPr>
        </p:nvSpPr>
        <p:spPr/>
        <p:txBody>
          <a:bodyPr/>
          <a:lstStyle/>
          <a:p>
            <a:fld id="{30BF7521-46B0-0B4F-ABF4-4D213D901E6C}" type="datetimeFigureOut">
              <a:rPr lang="en-US" smtClean="0"/>
              <a:t>8/4/18</a:t>
            </a:fld>
            <a:endParaRPr lang="en-US"/>
          </a:p>
        </p:txBody>
      </p:sp>
      <p:sp>
        <p:nvSpPr>
          <p:cNvPr id="6" name="Footer Placeholder 5">
            <a:extLst>
              <a:ext uri="{FF2B5EF4-FFF2-40B4-BE49-F238E27FC236}">
                <a16:creationId xmlns:a16="http://schemas.microsoft.com/office/drawing/2014/main" id="{4EE35F44-64A1-EB4D-B3F3-D237E68F05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F8CD2-3DE9-FD4E-AE5F-4840CBE3DDF3}"/>
              </a:ext>
            </a:extLst>
          </p:cNvPr>
          <p:cNvSpPr>
            <a:spLocks noGrp="1"/>
          </p:cNvSpPr>
          <p:nvPr>
            <p:ph type="sldNum" sz="quarter" idx="12"/>
          </p:nvPr>
        </p:nvSpPr>
        <p:spPr/>
        <p:txBody>
          <a:bodyPr/>
          <a:lstStyle/>
          <a:p>
            <a:fld id="{FE849292-3772-1A41-89D8-5094BDA610BC}" type="slidenum">
              <a:rPr lang="en-US" smtClean="0"/>
              <a:t>‹#›</a:t>
            </a:fld>
            <a:endParaRPr lang="en-US"/>
          </a:p>
        </p:txBody>
      </p:sp>
    </p:spTree>
    <p:extLst>
      <p:ext uri="{BB962C8B-B14F-4D97-AF65-F5344CB8AC3E}">
        <p14:creationId xmlns:p14="http://schemas.microsoft.com/office/powerpoint/2010/main" val="3053304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0BF8-FF2A-074D-A589-192A33B2BF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5BABE9-9BC1-7E42-833C-B2F46CD155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0441DC-A01C-6043-8B34-582DCA764F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5C48A8-37BA-264E-9449-5685B11080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D3BF8B-68FB-3B49-9BD3-14271CF945B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BBFEC6-82B8-9A49-8F89-4C3C67FF7635}"/>
              </a:ext>
            </a:extLst>
          </p:cNvPr>
          <p:cNvSpPr>
            <a:spLocks noGrp="1"/>
          </p:cNvSpPr>
          <p:nvPr>
            <p:ph type="dt" sz="half" idx="10"/>
          </p:nvPr>
        </p:nvSpPr>
        <p:spPr/>
        <p:txBody>
          <a:bodyPr/>
          <a:lstStyle/>
          <a:p>
            <a:fld id="{30BF7521-46B0-0B4F-ABF4-4D213D901E6C}" type="datetimeFigureOut">
              <a:rPr lang="en-US" smtClean="0"/>
              <a:t>8/4/18</a:t>
            </a:fld>
            <a:endParaRPr lang="en-US"/>
          </a:p>
        </p:txBody>
      </p:sp>
      <p:sp>
        <p:nvSpPr>
          <p:cNvPr id="8" name="Footer Placeholder 7">
            <a:extLst>
              <a:ext uri="{FF2B5EF4-FFF2-40B4-BE49-F238E27FC236}">
                <a16:creationId xmlns:a16="http://schemas.microsoft.com/office/drawing/2014/main" id="{05C40D6F-F668-E14B-AAF2-2B2C8FB31B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DDB240-00AA-1148-A762-E04E154F5977}"/>
              </a:ext>
            </a:extLst>
          </p:cNvPr>
          <p:cNvSpPr>
            <a:spLocks noGrp="1"/>
          </p:cNvSpPr>
          <p:nvPr>
            <p:ph type="sldNum" sz="quarter" idx="12"/>
          </p:nvPr>
        </p:nvSpPr>
        <p:spPr/>
        <p:txBody>
          <a:bodyPr/>
          <a:lstStyle/>
          <a:p>
            <a:fld id="{FE849292-3772-1A41-89D8-5094BDA610BC}" type="slidenum">
              <a:rPr lang="en-US" smtClean="0"/>
              <a:t>‹#›</a:t>
            </a:fld>
            <a:endParaRPr lang="en-US"/>
          </a:p>
        </p:txBody>
      </p:sp>
    </p:spTree>
    <p:extLst>
      <p:ext uri="{BB962C8B-B14F-4D97-AF65-F5344CB8AC3E}">
        <p14:creationId xmlns:p14="http://schemas.microsoft.com/office/powerpoint/2010/main" val="192847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1BE70-B5BE-1D4D-9AC2-3E520C7F87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604E49-6588-B54E-AF96-969B8269BC84}"/>
              </a:ext>
            </a:extLst>
          </p:cNvPr>
          <p:cNvSpPr>
            <a:spLocks noGrp="1"/>
          </p:cNvSpPr>
          <p:nvPr>
            <p:ph type="dt" sz="half" idx="10"/>
          </p:nvPr>
        </p:nvSpPr>
        <p:spPr/>
        <p:txBody>
          <a:bodyPr/>
          <a:lstStyle/>
          <a:p>
            <a:fld id="{30BF7521-46B0-0B4F-ABF4-4D213D901E6C}" type="datetimeFigureOut">
              <a:rPr lang="en-US" smtClean="0"/>
              <a:t>8/4/18</a:t>
            </a:fld>
            <a:endParaRPr lang="en-US"/>
          </a:p>
        </p:txBody>
      </p:sp>
      <p:sp>
        <p:nvSpPr>
          <p:cNvPr id="4" name="Footer Placeholder 3">
            <a:extLst>
              <a:ext uri="{FF2B5EF4-FFF2-40B4-BE49-F238E27FC236}">
                <a16:creationId xmlns:a16="http://schemas.microsoft.com/office/drawing/2014/main" id="{2384DC02-2A91-4345-BDC6-69A39C01DD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78CD30-5D1C-B44A-B61D-7A7275A64EEE}"/>
              </a:ext>
            </a:extLst>
          </p:cNvPr>
          <p:cNvSpPr>
            <a:spLocks noGrp="1"/>
          </p:cNvSpPr>
          <p:nvPr>
            <p:ph type="sldNum" sz="quarter" idx="12"/>
          </p:nvPr>
        </p:nvSpPr>
        <p:spPr/>
        <p:txBody>
          <a:bodyPr/>
          <a:lstStyle/>
          <a:p>
            <a:fld id="{FE849292-3772-1A41-89D8-5094BDA610BC}" type="slidenum">
              <a:rPr lang="en-US" smtClean="0"/>
              <a:t>‹#›</a:t>
            </a:fld>
            <a:endParaRPr lang="en-US"/>
          </a:p>
        </p:txBody>
      </p:sp>
    </p:spTree>
    <p:extLst>
      <p:ext uri="{BB962C8B-B14F-4D97-AF65-F5344CB8AC3E}">
        <p14:creationId xmlns:p14="http://schemas.microsoft.com/office/powerpoint/2010/main" val="143966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A772EC-7366-6748-BA21-0AB33E6E317A}"/>
              </a:ext>
            </a:extLst>
          </p:cNvPr>
          <p:cNvSpPr>
            <a:spLocks noGrp="1"/>
          </p:cNvSpPr>
          <p:nvPr>
            <p:ph type="dt" sz="half" idx="10"/>
          </p:nvPr>
        </p:nvSpPr>
        <p:spPr/>
        <p:txBody>
          <a:bodyPr/>
          <a:lstStyle/>
          <a:p>
            <a:fld id="{30BF7521-46B0-0B4F-ABF4-4D213D901E6C}" type="datetimeFigureOut">
              <a:rPr lang="en-US" smtClean="0"/>
              <a:t>8/4/18</a:t>
            </a:fld>
            <a:endParaRPr lang="en-US"/>
          </a:p>
        </p:txBody>
      </p:sp>
      <p:sp>
        <p:nvSpPr>
          <p:cNvPr id="3" name="Footer Placeholder 2">
            <a:extLst>
              <a:ext uri="{FF2B5EF4-FFF2-40B4-BE49-F238E27FC236}">
                <a16:creationId xmlns:a16="http://schemas.microsoft.com/office/drawing/2014/main" id="{3FEF541B-6C4A-244B-BC96-2E6EAA4DEC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D13E35-8852-8E4A-9A81-E97782F30B8A}"/>
              </a:ext>
            </a:extLst>
          </p:cNvPr>
          <p:cNvSpPr>
            <a:spLocks noGrp="1"/>
          </p:cNvSpPr>
          <p:nvPr>
            <p:ph type="sldNum" sz="quarter" idx="12"/>
          </p:nvPr>
        </p:nvSpPr>
        <p:spPr/>
        <p:txBody>
          <a:bodyPr/>
          <a:lstStyle/>
          <a:p>
            <a:fld id="{FE849292-3772-1A41-89D8-5094BDA610BC}" type="slidenum">
              <a:rPr lang="en-US" smtClean="0"/>
              <a:t>‹#›</a:t>
            </a:fld>
            <a:endParaRPr lang="en-US"/>
          </a:p>
        </p:txBody>
      </p:sp>
    </p:spTree>
    <p:extLst>
      <p:ext uri="{BB962C8B-B14F-4D97-AF65-F5344CB8AC3E}">
        <p14:creationId xmlns:p14="http://schemas.microsoft.com/office/powerpoint/2010/main" val="2119646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16279-A3F8-C340-B2BE-40FA6E9B8A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48EEC-8C9B-B147-8552-C8CC6E852E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AF480A-0867-3A49-91EC-145A7BDA0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0EAF7E-5142-2A4B-AAE4-81E7999BE637}"/>
              </a:ext>
            </a:extLst>
          </p:cNvPr>
          <p:cNvSpPr>
            <a:spLocks noGrp="1"/>
          </p:cNvSpPr>
          <p:nvPr>
            <p:ph type="dt" sz="half" idx="10"/>
          </p:nvPr>
        </p:nvSpPr>
        <p:spPr/>
        <p:txBody>
          <a:bodyPr/>
          <a:lstStyle/>
          <a:p>
            <a:fld id="{30BF7521-46B0-0B4F-ABF4-4D213D901E6C}" type="datetimeFigureOut">
              <a:rPr lang="en-US" smtClean="0"/>
              <a:t>8/4/18</a:t>
            </a:fld>
            <a:endParaRPr lang="en-US"/>
          </a:p>
        </p:txBody>
      </p:sp>
      <p:sp>
        <p:nvSpPr>
          <p:cNvPr id="6" name="Footer Placeholder 5">
            <a:extLst>
              <a:ext uri="{FF2B5EF4-FFF2-40B4-BE49-F238E27FC236}">
                <a16:creationId xmlns:a16="http://schemas.microsoft.com/office/drawing/2014/main" id="{D35C96DF-AB34-C249-97BC-6784B5B4C4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58C637-8EC2-624F-90AF-BA079FD32512}"/>
              </a:ext>
            </a:extLst>
          </p:cNvPr>
          <p:cNvSpPr>
            <a:spLocks noGrp="1"/>
          </p:cNvSpPr>
          <p:nvPr>
            <p:ph type="sldNum" sz="quarter" idx="12"/>
          </p:nvPr>
        </p:nvSpPr>
        <p:spPr/>
        <p:txBody>
          <a:bodyPr/>
          <a:lstStyle/>
          <a:p>
            <a:fld id="{FE849292-3772-1A41-89D8-5094BDA610BC}" type="slidenum">
              <a:rPr lang="en-US" smtClean="0"/>
              <a:t>‹#›</a:t>
            </a:fld>
            <a:endParaRPr lang="en-US"/>
          </a:p>
        </p:txBody>
      </p:sp>
    </p:spTree>
    <p:extLst>
      <p:ext uri="{BB962C8B-B14F-4D97-AF65-F5344CB8AC3E}">
        <p14:creationId xmlns:p14="http://schemas.microsoft.com/office/powerpoint/2010/main" val="299901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97AEE-9B5B-1B40-8A42-BE8078070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169B03-906F-0443-A0F2-651DFB1E2C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D9B901-5533-AE46-B3DF-926D29106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0ADE4C-BE4D-604B-97B6-B49BCF6D79F0}"/>
              </a:ext>
            </a:extLst>
          </p:cNvPr>
          <p:cNvSpPr>
            <a:spLocks noGrp="1"/>
          </p:cNvSpPr>
          <p:nvPr>
            <p:ph type="dt" sz="half" idx="10"/>
          </p:nvPr>
        </p:nvSpPr>
        <p:spPr/>
        <p:txBody>
          <a:bodyPr/>
          <a:lstStyle/>
          <a:p>
            <a:fld id="{30BF7521-46B0-0B4F-ABF4-4D213D901E6C}" type="datetimeFigureOut">
              <a:rPr lang="en-US" smtClean="0"/>
              <a:t>8/4/18</a:t>
            </a:fld>
            <a:endParaRPr lang="en-US"/>
          </a:p>
        </p:txBody>
      </p:sp>
      <p:sp>
        <p:nvSpPr>
          <p:cNvPr id="6" name="Footer Placeholder 5">
            <a:extLst>
              <a:ext uri="{FF2B5EF4-FFF2-40B4-BE49-F238E27FC236}">
                <a16:creationId xmlns:a16="http://schemas.microsoft.com/office/drawing/2014/main" id="{7B4B7C6F-1741-5B4F-A9EE-496B6DAF03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FCF67-CD56-D847-BACF-77B198FF7D65}"/>
              </a:ext>
            </a:extLst>
          </p:cNvPr>
          <p:cNvSpPr>
            <a:spLocks noGrp="1"/>
          </p:cNvSpPr>
          <p:nvPr>
            <p:ph type="sldNum" sz="quarter" idx="12"/>
          </p:nvPr>
        </p:nvSpPr>
        <p:spPr/>
        <p:txBody>
          <a:bodyPr/>
          <a:lstStyle/>
          <a:p>
            <a:fld id="{FE849292-3772-1A41-89D8-5094BDA610BC}" type="slidenum">
              <a:rPr lang="en-US" smtClean="0"/>
              <a:t>‹#›</a:t>
            </a:fld>
            <a:endParaRPr lang="en-US"/>
          </a:p>
        </p:txBody>
      </p:sp>
    </p:spTree>
    <p:extLst>
      <p:ext uri="{BB962C8B-B14F-4D97-AF65-F5344CB8AC3E}">
        <p14:creationId xmlns:p14="http://schemas.microsoft.com/office/powerpoint/2010/main" val="287501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FDB623-B60F-3147-B2E9-7F510F886A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796B6E-126D-5B4F-8FFF-8B4EED6CE9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DDE702-17D3-D548-B695-88329779C4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F7521-46B0-0B4F-ABF4-4D213D901E6C}" type="datetimeFigureOut">
              <a:rPr lang="en-US" smtClean="0"/>
              <a:t>8/4/18</a:t>
            </a:fld>
            <a:endParaRPr lang="en-US"/>
          </a:p>
        </p:txBody>
      </p:sp>
      <p:sp>
        <p:nvSpPr>
          <p:cNvPr id="5" name="Footer Placeholder 4">
            <a:extLst>
              <a:ext uri="{FF2B5EF4-FFF2-40B4-BE49-F238E27FC236}">
                <a16:creationId xmlns:a16="http://schemas.microsoft.com/office/drawing/2014/main" id="{7F833FCF-CB55-5342-9B3B-A7F399AFF3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27CC7B-4E50-8949-BB69-6EE612D4BF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49292-3772-1A41-89D8-5094BDA610BC}" type="slidenum">
              <a:rPr lang="en-US" smtClean="0"/>
              <a:t>‹#›</a:t>
            </a:fld>
            <a:endParaRPr lang="en-US"/>
          </a:p>
        </p:txBody>
      </p:sp>
    </p:spTree>
    <p:extLst>
      <p:ext uri="{BB962C8B-B14F-4D97-AF65-F5344CB8AC3E}">
        <p14:creationId xmlns:p14="http://schemas.microsoft.com/office/powerpoint/2010/main" val="4048932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biblegateway.com/passage/?search=2cor+13:5&amp;version=NKJV#fen-NKJV-29049a" TargetMode="External"/><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
          <p:nvSpPr>
            <p:cNvPr id="4" name="Rectangle 3"/>
            <p:cNvSpPr/>
            <p:nvPr/>
          </p:nvSpPr>
          <p:spPr>
            <a:xfrm>
              <a:off x="1902537" y="2259235"/>
              <a:ext cx="8485235" cy="830997"/>
            </a:xfrm>
            <a:prstGeom prst="rect">
              <a:avLst/>
            </a:prstGeom>
            <a:noFill/>
          </p:spPr>
          <p:txBody>
            <a:bodyPr wrap="square" lIns="91440" tIns="45720" rIns="91440" bIns="45720">
              <a:spAutoFit/>
            </a:bodyPr>
            <a:lstStyle/>
            <a:p>
              <a:pPr algn="ctr"/>
              <a:r>
                <a:rPr lang="en-US" sz="48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 BELIEF</a:t>
              </a:r>
            </a:p>
          </p:txBody>
        </p:sp>
        <p:sp>
          <p:nvSpPr>
            <p:cNvPr id="6" name="TextBox 5"/>
            <p:cNvSpPr txBox="1"/>
            <p:nvPr/>
          </p:nvSpPr>
          <p:spPr>
            <a:xfrm>
              <a:off x="5632562" y="3296704"/>
              <a:ext cx="1123513" cy="830997"/>
            </a:xfrm>
            <a:prstGeom prst="rect">
              <a:avLst/>
            </a:prstGeom>
            <a:noFill/>
          </p:spPr>
          <p:txBody>
            <a:bodyPr wrap="none" rtlCol="0">
              <a:spAutoFit/>
            </a:bodyPr>
            <a:lstStyle/>
            <a:p>
              <a:r>
                <a:rPr lang="en-US" sz="4800" dirty="0">
                  <a:latin typeface="Copperplate Gothic Bold" charset="0"/>
                  <a:ea typeface="Copperplate Gothic Bold" charset="0"/>
                  <a:cs typeface="Copperplate Gothic Bold" charset="0"/>
                </a:rPr>
                <a:t>TO</a:t>
              </a:r>
            </a:p>
          </p:txBody>
        </p:sp>
        <p:sp>
          <p:nvSpPr>
            <p:cNvPr id="7" name="TextBox 6"/>
            <p:cNvSpPr txBox="1"/>
            <p:nvPr/>
          </p:nvSpPr>
          <p:spPr>
            <a:xfrm>
              <a:off x="3737087" y="4530822"/>
              <a:ext cx="5071773" cy="830997"/>
            </a:xfrm>
            <a:prstGeom prst="rect">
              <a:avLst/>
            </a:prstGeom>
            <a:noFill/>
          </p:spPr>
          <p:txBody>
            <a:bodyPr wrap="none" rtlCol="0">
              <a:spAutoFit/>
            </a:bodyPr>
            <a:lstStyle/>
            <a:p>
              <a:r>
                <a:rPr lang="en-US" sz="4800" dirty="0">
                  <a:latin typeface="Copperplate Gothic Bold" charset="0"/>
                  <a:ea typeface="Copperplate Gothic Bold" charset="0"/>
                  <a:cs typeface="Copperplate Gothic Bold" charset="0"/>
                </a:rPr>
                <a:t>CONVICTIONS</a:t>
              </a:r>
            </a:p>
          </p:txBody>
        </p:sp>
      </p:grpSp>
      <p:sp>
        <p:nvSpPr>
          <p:cNvPr id="8" name="Rectangle 7"/>
          <p:cNvSpPr/>
          <p:nvPr/>
        </p:nvSpPr>
        <p:spPr>
          <a:xfrm>
            <a:off x="1440418" y="1017651"/>
            <a:ext cx="9665109" cy="830997"/>
          </a:xfrm>
          <a:prstGeom prst="rect">
            <a:avLst/>
          </a:prstGeom>
          <a:noFill/>
        </p:spPr>
        <p:txBody>
          <a:bodyPr wrap="square" lIns="91440" tIns="45720" rIns="91440" bIns="45720">
            <a:spAutoFit/>
          </a:bodyPr>
          <a:lstStyle/>
          <a:p>
            <a:r>
              <a:rPr lang="en-US" sz="4800" b="1" spc="70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THE NECESSITY TO GO</a:t>
            </a:r>
            <a:endParaRPr lang="en-US" sz="48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endParaRPr>
          </a:p>
        </p:txBody>
      </p:sp>
      <p:sp>
        <p:nvSpPr>
          <p:cNvPr id="10" name="Rectangle 9"/>
          <p:cNvSpPr/>
          <p:nvPr/>
        </p:nvSpPr>
        <p:spPr>
          <a:xfrm>
            <a:off x="7521677" y="5761703"/>
            <a:ext cx="1140542" cy="648929"/>
          </a:xfrm>
          <a:prstGeom prst="rect">
            <a:avLst/>
          </a:prstGeom>
          <a:solidFill>
            <a:srgbClr val="23180E">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75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B60705-DEC7-F940-B7D4-83C227987920}"/>
              </a:ext>
            </a:extLst>
          </p:cNvPr>
          <p:cNvSpPr txBox="1"/>
          <p:nvPr/>
        </p:nvSpPr>
        <p:spPr>
          <a:xfrm>
            <a:off x="1399692" y="227113"/>
            <a:ext cx="9126729"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By What Means Are We To Test The Spirits of Truth or Error? </a:t>
            </a:r>
          </a:p>
        </p:txBody>
      </p:sp>
      <p:sp>
        <p:nvSpPr>
          <p:cNvPr id="5" name="Rectangle 4">
            <a:extLst>
              <a:ext uri="{FF2B5EF4-FFF2-40B4-BE49-F238E27FC236}">
                <a16:creationId xmlns:a16="http://schemas.microsoft.com/office/drawing/2014/main" id="{0A0BE9B5-60AA-1F41-8EA6-687E97D8EDBD}"/>
              </a:ext>
            </a:extLst>
          </p:cNvPr>
          <p:cNvSpPr/>
          <p:nvPr/>
        </p:nvSpPr>
        <p:spPr>
          <a:xfrm>
            <a:off x="1435100" y="859641"/>
            <a:ext cx="9234716" cy="4770537"/>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1 John 4:2-6</a:t>
            </a:r>
            <a:r>
              <a:rPr lang="en-US" sz="2400" dirty="0">
                <a:solidFill>
                  <a:srgbClr val="000000"/>
                </a:solidFill>
                <a:latin typeface="Arial" panose="020B0604020202020204" pitchFamily="34" charset="0"/>
                <a:cs typeface="Arial" panose="020B0604020202020204" pitchFamily="34" charset="0"/>
              </a:rPr>
              <a:t> </a:t>
            </a:r>
          </a:p>
          <a:p>
            <a:pPr algn="just"/>
            <a:r>
              <a:rPr lang="en-US" sz="2400" b="1" baseline="30000" dirty="0">
                <a:solidFill>
                  <a:srgbClr val="000000"/>
                </a:solidFill>
                <a:latin typeface="Arial" panose="020B0604020202020204" pitchFamily="34" charset="0"/>
                <a:cs typeface="Arial" panose="020B0604020202020204" pitchFamily="34" charset="0"/>
              </a:rPr>
              <a:t>2 </a:t>
            </a:r>
            <a:r>
              <a:rPr lang="en-US" sz="2400" b="1" i="1" dirty="0">
                <a:solidFill>
                  <a:srgbClr val="0432FF"/>
                </a:solidFill>
                <a:latin typeface="Arial" panose="020B0604020202020204" pitchFamily="34" charset="0"/>
                <a:cs typeface="Arial" panose="020B0604020202020204" pitchFamily="34" charset="0"/>
              </a:rPr>
              <a:t>By this you know the Spirit of God</a:t>
            </a:r>
            <a:r>
              <a:rPr lang="en-US" sz="2400" dirty="0">
                <a:solidFill>
                  <a:srgbClr val="000000"/>
                </a:solidFill>
                <a:latin typeface="Arial" panose="020B0604020202020204" pitchFamily="34" charset="0"/>
                <a:cs typeface="Arial" panose="020B0604020202020204" pitchFamily="34" charset="0"/>
              </a:rPr>
              <a:t>: Every spirit that confesses that Jesus Christ has come in the flesh is of God, </a:t>
            </a:r>
            <a:r>
              <a:rPr lang="en-US" sz="2400" b="1" baseline="30000" dirty="0">
                <a:solidFill>
                  <a:srgbClr val="000000"/>
                </a:solidFill>
                <a:latin typeface="Arial" panose="020B0604020202020204" pitchFamily="34" charset="0"/>
                <a:cs typeface="Arial" panose="020B0604020202020204" pitchFamily="34" charset="0"/>
              </a:rPr>
              <a:t>3 </a:t>
            </a:r>
            <a:r>
              <a:rPr lang="en-US" sz="2400" dirty="0">
                <a:solidFill>
                  <a:srgbClr val="000000"/>
                </a:solidFill>
                <a:latin typeface="Arial" panose="020B0604020202020204" pitchFamily="34" charset="0"/>
                <a:cs typeface="Arial" panose="020B0604020202020204" pitchFamily="34" charset="0"/>
              </a:rPr>
              <a:t>and every spirit that does not confess that Jesus Christ has come in the flesh is not of God. And this is the </a:t>
            </a:r>
            <a:r>
              <a:rPr lang="en-US" sz="2400" i="1" dirty="0">
                <a:solidFill>
                  <a:srgbClr val="000000"/>
                </a:solidFill>
                <a:latin typeface="Arial" panose="020B0604020202020204" pitchFamily="34" charset="0"/>
                <a:cs typeface="Arial" panose="020B0604020202020204" pitchFamily="34" charset="0"/>
              </a:rPr>
              <a:t>spirit</a:t>
            </a:r>
            <a:r>
              <a:rPr lang="en-US" sz="2400" dirty="0">
                <a:solidFill>
                  <a:srgbClr val="000000"/>
                </a:solidFill>
                <a:latin typeface="Arial" panose="020B0604020202020204" pitchFamily="34" charset="0"/>
                <a:cs typeface="Arial" panose="020B0604020202020204" pitchFamily="34" charset="0"/>
              </a:rPr>
              <a:t> of the Antichrist, which you have heard was coming, and is now already in the world.</a:t>
            </a:r>
          </a:p>
          <a:p>
            <a:pPr algn="just"/>
            <a:endParaRPr lang="en-US" sz="2400" b="1" baseline="30000" dirty="0">
              <a:solidFill>
                <a:srgbClr val="000000"/>
              </a:solidFill>
              <a:latin typeface="Arial" panose="020B0604020202020204" pitchFamily="34" charset="0"/>
              <a:cs typeface="Arial" panose="020B0604020202020204" pitchFamily="34" charset="0"/>
            </a:endParaRPr>
          </a:p>
          <a:p>
            <a:pPr algn="just"/>
            <a:r>
              <a:rPr lang="en-US" sz="2400" b="1" baseline="30000" dirty="0">
                <a:solidFill>
                  <a:srgbClr val="000000"/>
                </a:solidFill>
                <a:latin typeface="Arial" panose="020B0604020202020204" pitchFamily="34" charset="0"/>
                <a:cs typeface="Arial" panose="020B0604020202020204" pitchFamily="34" charset="0"/>
              </a:rPr>
              <a:t>4 </a:t>
            </a:r>
            <a:r>
              <a:rPr lang="en-US" sz="2400" dirty="0">
                <a:solidFill>
                  <a:srgbClr val="000000"/>
                </a:solidFill>
                <a:latin typeface="Arial" panose="020B0604020202020204" pitchFamily="34" charset="0"/>
                <a:cs typeface="Arial" panose="020B0604020202020204" pitchFamily="34" charset="0"/>
              </a:rPr>
              <a:t>You are of God, little children, and have overcome them, because He who is in you is greater than he who is in the world. </a:t>
            </a:r>
            <a:r>
              <a:rPr lang="en-US" sz="2400" b="1" baseline="30000" dirty="0">
                <a:solidFill>
                  <a:srgbClr val="000000"/>
                </a:solidFill>
                <a:latin typeface="Arial" panose="020B0604020202020204" pitchFamily="34" charset="0"/>
                <a:cs typeface="Arial" panose="020B0604020202020204" pitchFamily="34" charset="0"/>
              </a:rPr>
              <a:t>5 </a:t>
            </a:r>
            <a:r>
              <a:rPr lang="en-US" sz="2400" dirty="0">
                <a:solidFill>
                  <a:srgbClr val="000000"/>
                </a:solidFill>
                <a:latin typeface="Arial" panose="020B0604020202020204" pitchFamily="34" charset="0"/>
                <a:cs typeface="Arial" panose="020B0604020202020204" pitchFamily="34" charset="0"/>
              </a:rPr>
              <a:t>They are of the world. Therefore they speak </a:t>
            </a:r>
            <a:r>
              <a:rPr lang="en-US" sz="2400" i="1" dirty="0">
                <a:solidFill>
                  <a:srgbClr val="000000"/>
                </a:solidFill>
                <a:latin typeface="Arial" panose="020B0604020202020204" pitchFamily="34" charset="0"/>
                <a:cs typeface="Arial" panose="020B0604020202020204" pitchFamily="34" charset="0"/>
              </a:rPr>
              <a:t>as</a:t>
            </a:r>
            <a:r>
              <a:rPr lang="en-US" sz="2400" dirty="0">
                <a:solidFill>
                  <a:srgbClr val="000000"/>
                </a:solidFill>
                <a:latin typeface="Arial" panose="020B0604020202020204" pitchFamily="34" charset="0"/>
                <a:cs typeface="Arial" panose="020B0604020202020204" pitchFamily="34" charset="0"/>
              </a:rPr>
              <a:t> of the world, and the world hears them. </a:t>
            </a:r>
            <a:r>
              <a:rPr lang="en-US" sz="2400" b="1" baseline="30000" dirty="0">
                <a:solidFill>
                  <a:srgbClr val="000000"/>
                </a:solidFill>
                <a:latin typeface="Arial" panose="020B0604020202020204" pitchFamily="34" charset="0"/>
                <a:cs typeface="Arial" panose="020B0604020202020204" pitchFamily="34" charset="0"/>
              </a:rPr>
              <a:t>6 </a:t>
            </a:r>
            <a:r>
              <a:rPr lang="en-US" sz="2400" dirty="0">
                <a:solidFill>
                  <a:srgbClr val="000000"/>
                </a:solidFill>
                <a:latin typeface="Arial" panose="020B0604020202020204" pitchFamily="34" charset="0"/>
                <a:cs typeface="Arial" panose="020B0604020202020204" pitchFamily="34" charset="0"/>
              </a:rPr>
              <a:t>We are of God. He who knows God hears us; he who is not of God does not hear us. By this we know the spirit of truth and the spirit of error.</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47EEB477-27D6-2D47-8D20-E357D42863B5}"/>
              </a:ext>
            </a:extLst>
          </p:cNvPr>
          <p:cNvCxnSpPr>
            <a:cxnSpLocks/>
          </p:cNvCxnSpPr>
          <p:nvPr/>
        </p:nvCxnSpPr>
        <p:spPr>
          <a:xfrm>
            <a:off x="6972300" y="1663032"/>
            <a:ext cx="3534610" cy="0"/>
          </a:xfrm>
          <a:prstGeom prst="line">
            <a:avLst/>
          </a:prstGeom>
          <a:ln w="7620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C3ABF75-F6F6-3A41-ADF6-9530575E5B88}"/>
              </a:ext>
            </a:extLst>
          </p:cNvPr>
          <p:cNvCxnSpPr>
            <a:cxnSpLocks/>
          </p:cNvCxnSpPr>
          <p:nvPr/>
        </p:nvCxnSpPr>
        <p:spPr>
          <a:xfrm>
            <a:off x="1543087" y="2018632"/>
            <a:ext cx="6623013" cy="0"/>
          </a:xfrm>
          <a:prstGeom prst="line">
            <a:avLst/>
          </a:prstGeom>
          <a:ln w="7620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A7AADBE-A5F9-1649-850E-A5FD09196308}"/>
              </a:ext>
            </a:extLst>
          </p:cNvPr>
          <p:cNvCxnSpPr>
            <a:cxnSpLocks/>
          </p:cNvCxnSpPr>
          <p:nvPr/>
        </p:nvCxnSpPr>
        <p:spPr>
          <a:xfrm>
            <a:off x="5880100" y="4825332"/>
            <a:ext cx="4626810" cy="0"/>
          </a:xfrm>
          <a:prstGeom prst="line">
            <a:avLst/>
          </a:prstGeom>
          <a:ln w="7620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F5DAF00-16D4-0043-97F5-9365EAB377B5}"/>
              </a:ext>
            </a:extLst>
          </p:cNvPr>
          <p:cNvCxnSpPr>
            <a:cxnSpLocks/>
          </p:cNvCxnSpPr>
          <p:nvPr/>
        </p:nvCxnSpPr>
        <p:spPr>
          <a:xfrm>
            <a:off x="1543087" y="5193632"/>
            <a:ext cx="8963823" cy="0"/>
          </a:xfrm>
          <a:prstGeom prst="line">
            <a:avLst/>
          </a:prstGeom>
          <a:ln w="7620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456722-BDBA-5840-8355-43439EA8BFE1}"/>
              </a:ext>
            </a:extLst>
          </p:cNvPr>
          <p:cNvCxnSpPr>
            <a:cxnSpLocks/>
          </p:cNvCxnSpPr>
          <p:nvPr/>
        </p:nvCxnSpPr>
        <p:spPr>
          <a:xfrm>
            <a:off x="1543087" y="5536532"/>
            <a:ext cx="3448013" cy="0"/>
          </a:xfrm>
          <a:prstGeom prst="line">
            <a:avLst/>
          </a:prstGeom>
          <a:ln w="76200">
            <a:solidFill>
              <a:srgbClr val="0432FF"/>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C4EAF20-51C9-0546-AE5B-D23FA847DDC4}"/>
              </a:ext>
            </a:extLst>
          </p:cNvPr>
          <p:cNvSpPr txBox="1"/>
          <p:nvPr/>
        </p:nvSpPr>
        <p:spPr>
          <a:xfrm>
            <a:off x="1089993" y="5737541"/>
            <a:ext cx="9870010"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 standard by which we are to test is: What is believed about Jesus?</a:t>
            </a:r>
          </a:p>
          <a:p>
            <a:r>
              <a:rPr lang="en-US" sz="2400" dirty="0">
                <a:latin typeface="Arial" panose="020B0604020202020204" pitchFamily="34" charset="0"/>
                <a:cs typeface="Arial" panose="020B0604020202020204" pitchFamily="34" charset="0"/>
              </a:rPr>
              <a:t>And whether one hears the message of the Apostles.</a:t>
            </a:r>
          </a:p>
        </p:txBody>
      </p:sp>
    </p:spTree>
    <p:extLst>
      <p:ext uri="{BB962C8B-B14F-4D97-AF65-F5344CB8AC3E}">
        <p14:creationId xmlns:p14="http://schemas.microsoft.com/office/powerpoint/2010/main" val="103747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dissolv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FDEB13-79C8-5A46-B020-417B6DDB1AA2}"/>
              </a:ext>
            </a:extLst>
          </p:cNvPr>
          <p:cNvSpPr txBox="1"/>
          <p:nvPr/>
        </p:nvSpPr>
        <p:spPr>
          <a:xfrm>
            <a:off x="2341899" y="297784"/>
            <a:ext cx="7205819"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The Lord Himself Encourages Rational Thinking</a:t>
            </a:r>
          </a:p>
        </p:txBody>
      </p:sp>
      <p:sp>
        <p:nvSpPr>
          <p:cNvPr id="9" name="Rectangle 8">
            <a:extLst>
              <a:ext uri="{FF2B5EF4-FFF2-40B4-BE49-F238E27FC236}">
                <a16:creationId xmlns:a16="http://schemas.microsoft.com/office/drawing/2014/main" id="{9FC2F31C-79C2-BF40-AE42-B1771245575F}"/>
              </a:ext>
            </a:extLst>
          </p:cNvPr>
          <p:cNvSpPr/>
          <p:nvPr/>
        </p:nvSpPr>
        <p:spPr>
          <a:xfrm>
            <a:off x="1773217" y="960409"/>
            <a:ext cx="8343186" cy="830997"/>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Isaiah 1:18</a:t>
            </a:r>
            <a:r>
              <a:rPr lang="en-US" sz="2400" dirty="0">
                <a:solidFill>
                  <a:srgbClr val="000000"/>
                </a:solidFill>
                <a:latin typeface="Arial" panose="020B0604020202020204" pitchFamily="34" charset="0"/>
                <a:cs typeface="Arial" panose="020B0604020202020204" pitchFamily="34" charset="0"/>
              </a:rPr>
              <a:t> </a:t>
            </a:r>
          </a:p>
          <a:p>
            <a:pPr algn="ctr"/>
            <a:r>
              <a:rPr lang="en-US" sz="2400" b="1" baseline="30000" dirty="0">
                <a:solidFill>
                  <a:srgbClr val="000000"/>
                </a:solidFill>
                <a:latin typeface="Arial" panose="020B0604020202020204" pitchFamily="34" charset="0"/>
                <a:cs typeface="Arial" panose="020B0604020202020204" pitchFamily="34" charset="0"/>
              </a:rPr>
              <a:t>18 </a:t>
            </a:r>
            <a:r>
              <a:rPr lang="en-US" sz="2400" dirty="0">
                <a:solidFill>
                  <a:srgbClr val="000000"/>
                </a:solidFill>
                <a:latin typeface="Arial" panose="020B0604020202020204" pitchFamily="34" charset="0"/>
                <a:cs typeface="Arial" panose="020B0604020202020204" pitchFamily="34" charset="0"/>
              </a:rPr>
              <a:t>“Come now, and </a:t>
            </a:r>
            <a:r>
              <a:rPr lang="en-US" sz="2400" b="1" i="1" dirty="0">
                <a:solidFill>
                  <a:srgbClr val="0432FF"/>
                </a:solidFill>
                <a:latin typeface="Arial" panose="020B0604020202020204" pitchFamily="34" charset="0"/>
                <a:cs typeface="Arial" panose="020B0604020202020204" pitchFamily="34" charset="0"/>
              </a:rPr>
              <a:t>let us reason together,” </a:t>
            </a:r>
            <a:r>
              <a:rPr lang="en-US" sz="2400" dirty="0">
                <a:solidFill>
                  <a:srgbClr val="000000"/>
                </a:solidFill>
                <a:latin typeface="Arial" panose="020B0604020202020204" pitchFamily="34" charset="0"/>
                <a:cs typeface="Arial" panose="020B0604020202020204" pitchFamily="34" charset="0"/>
              </a:rPr>
              <a:t>says the Lord,</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A5552802-08C9-9847-A182-C35888CDDF5A}"/>
              </a:ext>
            </a:extLst>
          </p:cNvPr>
          <p:cNvSpPr/>
          <p:nvPr/>
        </p:nvSpPr>
        <p:spPr>
          <a:xfrm>
            <a:off x="1697966" y="2223198"/>
            <a:ext cx="8493688" cy="1200329"/>
          </a:xfrm>
          <a:prstGeom prst="rect">
            <a:avLst/>
          </a:prstGeom>
        </p:spPr>
        <p:txBody>
          <a:bodyPr wrap="square">
            <a:spAutoFit/>
          </a:bodyPr>
          <a:lstStyle/>
          <a:p>
            <a:r>
              <a:rPr lang="en-US" sz="2400" b="1" dirty="0">
                <a:solidFill>
                  <a:srgbClr val="FF0000"/>
                </a:solidFill>
                <a:latin typeface="Arial" panose="020B0604020202020204" pitchFamily="34" charset="0"/>
                <a:cs typeface="Arial" panose="020B0604020202020204" pitchFamily="34" charset="0"/>
              </a:rPr>
              <a:t>                   Isaiah 41:21</a:t>
            </a:r>
            <a:r>
              <a:rPr lang="en-US" sz="2400" dirty="0">
                <a:solidFill>
                  <a:srgbClr val="000000"/>
                </a:solidFill>
                <a:latin typeface="Arial" panose="020B0604020202020204" pitchFamily="34" charset="0"/>
                <a:cs typeface="Arial" panose="020B0604020202020204" pitchFamily="34" charset="0"/>
              </a:rPr>
              <a:t>  - The Futility of Idols</a:t>
            </a:r>
          </a:p>
          <a:p>
            <a:r>
              <a:rPr lang="en-US" sz="2400" b="1" baseline="30000" dirty="0">
                <a:solidFill>
                  <a:srgbClr val="000000"/>
                </a:solidFill>
                <a:latin typeface="Arial" panose="020B0604020202020204" pitchFamily="34" charset="0"/>
                <a:cs typeface="Arial" panose="020B0604020202020204" pitchFamily="34" charset="0"/>
              </a:rPr>
              <a:t>21 </a:t>
            </a:r>
            <a:r>
              <a:rPr lang="en-US" sz="2400" b="1" i="1" dirty="0">
                <a:solidFill>
                  <a:srgbClr val="0432FF"/>
                </a:solidFill>
                <a:latin typeface="Arial" panose="020B0604020202020204" pitchFamily="34" charset="0"/>
                <a:cs typeface="Arial" panose="020B0604020202020204" pitchFamily="34" charset="0"/>
              </a:rPr>
              <a:t>“Present your case,” says the Lord.</a:t>
            </a:r>
            <a:br>
              <a:rPr lang="en-US" sz="2400" b="1" i="1" dirty="0">
                <a:solidFill>
                  <a:srgbClr val="0432FF"/>
                </a:solidFill>
                <a:latin typeface="Arial" panose="020B0604020202020204" pitchFamily="34" charset="0"/>
                <a:cs typeface="Arial" panose="020B0604020202020204" pitchFamily="34" charset="0"/>
              </a:rPr>
            </a:br>
            <a:r>
              <a:rPr lang="en-US" sz="2400" b="1" i="1" dirty="0">
                <a:solidFill>
                  <a:srgbClr val="0432FF"/>
                </a:solidFill>
                <a:latin typeface="Arial" panose="020B0604020202020204" pitchFamily="34" charset="0"/>
                <a:cs typeface="Arial" panose="020B0604020202020204" pitchFamily="34" charset="0"/>
              </a:rPr>
              <a:t>“Bring forth your strong reasons,” </a:t>
            </a:r>
            <a:r>
              <a:rPr lang="en-US" sz="2400" dirty="0">
                <a:solidFill>
                  <a:srgbClr val="000000"/>
                </a:solidFill>
                <a:latin typeface="Arial" panose="020B0604020202020204" pitchFamily="34" charset="0"/>
                <a:cs typeface="Arial" panose="020B0604020202020204" pitchFamily="34" charset="0"/>
              </a:rPr>
              <a:t>says the King of Jacob.</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9E1A770-DE37-D044-9B2A-78F4BA0C3425}"/>
              </a:ext>
            </a:extLst>
          </p:cNvPr>
          <p:cNvSpPr/>
          <p:nvPr/>
        </p:nvSpPr>
        <p:spPr>
          <a:xfrm>
            <a:off x="891859" y="3855319"/>
            <a:ext cx="10105901" cy="2677656"/>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Matthew 12:24-26</a:t>
            </a:r>
          </a:p>
          <a:p>
            <a:pPr algn="just"/>
            <a:r>
              <a:rPr lang="en-US" sz="2400" b="1" baseline="30000" dirty="0">
                <a:solidFill>
                  <a:srgbClr val="000000"/>
                </a:solidFill>
                <a:latin typeface="Arial" panose="020B0604020202020204" pitchFamily="34" charset="0"/>
                <a:cs typeface="Arial" panose="020B0604020202020204" pitchFamily="34" charset="0"/>
              </a:rPr>
              <a:t>24 </a:t>
            </a:r>
            <a:r>
              <a:rPr lang="en-US" sz="2400" dirty="0">
                <a:solidFill>
                  <a:srgbClr val="000000"/>
                </a:solidFill>
                <a:latin typeface="Arial" panose="020B0604020202020204" pitchFamily="34" charset="0"/>
                <a:cs typeface="Arial" panose="020B0604020202020204" pitchFamily="34" charset="0"/>
              </a:rPr>
              <a:t>Now when the Pharisees heard </a:t>
            </a:r>
            <a:r>
              <a:rPr lang="en-US" sz="2400" i="1" dirty="0">
                <a:solidFill>
                  <a:srgbClr val="000000"/>
                </a:solidFill>
                <a:latin typeface="Arial" panose="020B0604020202020204" pitchFamily="34" charset="0"/>
                <a:cs typeface="Arial" panose="020B0604020202020204" pitchFamily="34" charset="0"/>
              </a:rPr>
              <a:t>it</a:t>
            </a:r>
            <a:r>
              <a:rPr lang="en-US" sz="2400" dirty="0">
                <a:solidFill>
                  <a:srgbClr val="000000"/>
                </a:solidFill>
                <a:latin typeface="Arial" panose="020B0604020202020204" pitchFamily="34" charset="0"/>
                <a:cs typeface="Arial" panose="020B0604020202020204" pitchFamily="34" charset="0"/>
              </a:rPr>
              <a:t> they said, “This </a:t>
            </a:r>
            <a:r>
              <a:rPr lang="en-US" sz="2400" i="1" dirty="0">
                <a:solidFill>
                  <a:srgbClr val="000000"/>
                </a:solidFill>
                <a:latin typeface="Arial" panose="020B0604020202020204" pitchFamily="34" charset="0"/>
                <a:cs typeface="Arial" panose="020B0604020202020204" pitchFamily="34" charset="0"/>
              </a:rPr>
              <a:t>fellow</a:t>
            </a:r>
            <a:r>
              <a:rPr lang="en-US" sz="2400" dirty="0">
                <a:solidFill>
                  <a:srgbClr val="000000"/>
                </a:solidFill>
                <a:latin typeface="Arial" panose="020B0604020202020204" pitchFamily="34" charset="0"/>
                <a:cs typeface="Arial" panose="020B0604020202020204" pitchFamily="34" charset="0"/>
              </a:rPr>
              <a:t> does not cast out demons except by Beelzebub, the ruler of the demons.”</a:t>
            </a:r>
          </a:p>
          <a:p>
            <a:pPr algn="just"/>
            <a:r>
              <a:rPr lang="en-US" sz="2400" b="1" baseline="30000" dirty="0">
                <a:solidFill>
                  <a:srgbClr val="000000"/>
                </a:solidFill>
                <a:latin typeface="Arial" panose="020B0604020202020204" pitchFamily="34" charset="0"/>
                <a:cs typeface="Arial" panose="020B0604020202020204" pitchFamily="34" charset="0"/>
              </a:rPr>
              <a:t>25 </a:t>
            </a:r>
            <a:r>
              <a:rPr lang="en-US" sz="2400" dirty="0">
                <a:solidFill>
                  <a:srgbClr val="000000"/>
                </a:solidFill>
                <a:latin typeface="Arial" panose="020B0604020202020204" pitchFamily="34" charset="0"/>
                <a:cs typeface="Arial" panose="020B0604020202020204" pitchFamily="34" charset="0"/>
              </a:rPr>
              <a:t>But Jesus knew their thoughts, and said to them: “Every kingdom divided against itself is brought to desolation, and </a:t>
            </a:r>
            <a:r>
              <a:rPr lang="en-US" sz="2400" b="1" i="1" dirty="0">
                <a:solidFill>
                  <a:srgbClr val="0432FF"/>
                </a:solidFill>
                <a:latin typeface="Arial" panose="020B0604020202020204" pitchFamily="34" charset="0"/>
                <a:cs typeface="Arial" panose="020B0604020202020204" pitchFamily="34" charset="0"/>
              </a:rPr>
              <a:t>every city or house divided against itself will not stand.</a:t>
            </a:r>
            <a:r>
              <a:rPr lang="en-US" sz="2400" dirty="0">
                <a:solidFill>
                  <a:srgbClr val="000000"/>
                </a:solidFill>
                <a:latin typeface="Arial" panose="020B0604020202020204" pitchFamily="34" charset="0"/>
                <a:cs typeface="Arial" panose="020B0604020202020204" pitchFamily="34" charset="0"/>
              </a:rPr>
              <a:t> </a:t>
            </a:r>
            <a:r>
              <a:rPr lang="en-US" sz="2400" b="1" baseline="30000" dirty="0">
                <a:solidFill>
                  <a:srgbClr val="000000"/>
                </a:solidFill>
                <a:latin typeface="Arial" panose="020B0604020202020204" pitchFamily="34" charset="0"/>
                <a:cs typeface="Arial" panose="020B0604020202020204" pitchFamily="34" charset="0"/>
              </a:rPr>
              <a:t>26 </a:t>
            </a:r>
            <a:r>
              <a:rPr lang="en-US" sz="2400" b="1" i="1" dirty="0">
                <a:solidFill>
                  <a:srgbClr val="0432FF"/>
                </a:solidFill>
                <a:latin typeface="Arial" panose="020B0604020202020204" pitchFamily="34" charset="0"/>
                <a:cs typeface="Arial" panose="020B0604020202020204" pitchFamily="34" charset="0"/>
              </a:rPr>
              <a:t>If Satan casts out Satan, he is divided against himself. How then will his kingdom stand?</a:t>
            </a:r>
            <a:endParaRPr lang="en-US" sz="2400" b="1" i="1" u="none" strike="noStrike" dirty="0">
              <a:solidFill>
                <a:srgbClr val="0432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27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FDEB13-79C8-5A46-B020-417B6DDB1AA2}"/>
              </a:ext>
            </a:extLst>
          </p:cNvPr>
          <p:cNvSpPr txBox="1"/>
          <p:nvPr/>
        </p:nvSpPr>
        <p:spPr>
          <a:xfrm>
            <a:off x="2898143" y="361919"/>
            <a:ext cx="6093335"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The Lord Encourages Rational Thinking</a:t>
            </a:r>
          </a:p>
        </p:txBody>
      </p:sp>
      <p:sp>
        <p:nvSpPr>
          <p:cNvPr id="2" name="Rectangle 1">
            <a:extLst>
              <a:ext uri="{FF2B5EF4-FFF2-40B4-BE49-F238E27FC236}">
                <a16:creationId xmlns:a16="http://schemas.microsoft.com/office/drawing/2014/main" id="{203E276E-207C-8240-8E63-3BE51FB7C095}"/>
              </a:ext>
            </a:extLst>
          </p:cNvPr>
          <p:cNvSpPr/>
          <p:nvPr/>
        </p:nvSpPr>
        <p:spPr>
          <a:xfrm>
            <a:off x="1921283" y="1013990"/>
            <a:ext cx="8047053" cy="2185214"/>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Matthew 11:2-6</a:t>
            </a:r>
            <a:r>
              <a:rPr lang="en-US" sz="2400" dirty="0">
                <a:solidFill>
                  <a:srgbClr val="000000"/>
                </a:solidFill>
                <a:latin typeface="Arial" panose="020B0604020202020204" pitchFamily="34" charset="0"/>
                <a:cs typeface="Arial" panose="020B0604020202020204" pitchFamily="34" charset="0"/>
              </a:rPr>
              <a:t> </a:t>
            </a:r>
          </a:p>
          <a:p>
            <a:pPr algn="just"/>
            <a:r>
              <a:rPr lang="en-US" sz="2400" b="1" baseline="30000" dirty="0">
                <a:solidFill>
                  <a:srgbClr val="000000"/>
                </a:solidFill>
                <a:latin typeface="Arial" panose="020B0604020202020204" pitchFamily="34" charset="0"/>
                <a:cs typeface="Arial" panose="020B0604020202020204" pitchFamily="34" charset="0"/>
              </a:rPr>
              <a:t>2 </a:t>
            </a:r>
            <a:r>
              <a:rPr lang="en-US" sz="2400" dirty="0">
                <a:solidFill>
                  <a:srgbClr val="000000"/>
                </a:solidFill>
                <a:latin typeface="Arial" panose="020B0604020202020204" pitchFamily="34" charset="0"/>
                <a:cs typeface="Arial" panose="020B0604020202020204" pitchFamily="34" charset="0"/>
              </a:rPr>
              <a:t>And when </a:t>
            </a:r>
            <a:r>
              <a:rPr lang="en-US" sz="2400" b="1" i="1" dirty="0">
                <a:solidFill>
                  <a:srgbClr val="0432FF"/>
                </a:solidFill>
                <a:latin typeface="Arial" panose="020B0604020202020204" pitchFamily="34" charset="0"/>
                <a:cs typeface="Arial" panose="020B0604020202020204" pitchFamily="34" charset="0"/>
              </a:rPr>
              <a:t>John had heard</a:t>
            </a:r>
            <a:r>
              <a:rPr lang="en-US" sz="2400" dirty="0">
                <a:solidFill>
                  <a:srgbClr val="000000"/>
                </a:solidFill>
                <a:latin typeface="Arial" panose="020B0604020202020204" pitchFamily="34" charset="0"/>
                <a:cs typeface="Arial" panose="020B0604020202020204" pitchFamily="34" charset="0"/>
              </a:rPr>
              <a:t> in prison </a:t>
            </a:r>
            <a:r>
              <a:rPr lang="en-US" sz="2400" b="1" i="1" dirty="0">
                <a:solidFill>
                  <a:srgbClr val="0432FF"/>
                </a:solidFill>
                <a:latin typeface="Arial" panose="020B0604020202020204" pitchFamily="34" charset="0"/>
                <a:cs typeface="Arial" panose="020B0604020202020204" pitchFamily="34" charset="0"/>
              </a:rPr>
              <a:t>about the works of Christ,</a:t>
            </a:r>
            <a:r>
              <a:rPr lang="en-US" sz="2400" dirty="0">
                <a:solidFill>
                  <a:srgbClr val="000000"/>
                </a:solidFill>
                <a:latin typeface="Arial" panose="020B0604020202020204" pitchFamily="34" charset="0"/>
                <a:cs typeface="Arial" panose="020B0604020202020204" pitchFamily="34" charset="0"/>
              </a:rPr>
              <a:t> he sent two of his disciples </a:t>
            </a:r>
            <a:r>
              <a:rPr lang="en-US" sz="2400" b="1" baseline="30000" dirty="0">
                <a:solidFill>
                  <a:srgbClr val="000000"/>
                </a:solidFill>
                <a:latin typeface="Arial" panose="020B0604020202020204" pitchFamily="34" charset="0"/>
                <a:cs typeface="Arial" panose="020B0604020202020204" pitchFamily="34" charset="0"/>
              </a:rPr>
              <a:t>3 </a:t>
            </a:r>
            <a:r>
              <a:rPr lang="en-US" sz="2400" dirty="0">
                <a:solidFill>
                  <a:srgbClr val="000000"/>
                </a:solidFill>
                <a:latin typeface="Arial" panose="020B0604020202020204" pitchFamily="34" charset="0"/>
                <a:cs typeface="Arial" panose="020B0604020202020204" pitchFamily="34" charset="0"/>
              </a:rPr>
              <a:t>and said to Him, </a:t>
            </a:r>
            <a:r>
              <a:rPr lang="en-US" sz="2400" b="1" i="1" dirty="0">
                <a:solidFill>
                  <a:srgbClr val="000000"/>
                </a:solidFill>
                <a:latin typeface="Arial" panose="020B0604020202020204" pitchFamily="34" charset="0"/>
                <a:cs typeface="Arial" panose="020B0604020202020204" pitchFamily="34" charset="0"/>
              </a:rPr>
              <a:t>“Are You the Coming One, or do we look for another?”</a:t>
            </a:r>
          </a:p>
          <a:p>
            <a:pPr algn="just"/>
            <a:endParaRPr lang="en-US" sz="2400" b="1" baseline="30000" dirty="0">
              <a:solidFill>
                <a:srgbClr val="00000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7DC292B-908C-4D45-8DA3-B8714834D9E2}"/>
              </a:ext>
            </a:extLst>
          </p:cNvPr>
          <p:cNvSpPr/>
          <p:nvPr/>
        </p:nvSpPr>
        <p:spPr>
          <a:xfrm>
            <a:off x="1921282" y="3130927"/>
            <a:ext cx="8047053" cy="2308324"/>
          </a:xfrm>
          <a:prstGeom prst="rect">
            <a:avLst/>
          </a:prstGeom>
        </p:spPr>
        <p:txBody>
          <a:bodyPr wrap="square">
            <a:spAutoFit/>
          </a:bodyPr>
          <a:lstStyle/>
          <a:p>
            <a:pPr algn="just"/>
            <a:r>
              <a:rPr lang="en-US" sz="2400" b="1" baseline="30000" dirty="0">
                <a:solidFill>
                  <a:srgbClr val="000000"/>
                </a:solidFill>
                <a:latin typeface="Arial" panose="020B0604020202020204" pitchFamily="34" charset="0"/>
                <a:cs typeface="Arial" panose="020B0604020202020204" pitchFamily="34" charset="0"/>
              </a:rPr>
              <a:t>4 </a:t>
            </a:r>
            <a:r>
              <a:rPr lang="en-US" sz="2400" dirty="0">
                <a:solidFill>
                  <a:srgbClr val="000000"/>
                </a:solidFill>
                <a:latin typeface="Arial" panose="020B0604020202020204" pitchFamily="34" charset="0"/>
                <a:cs typeface="Arial" panose="020B0604020202020204" pitchFamily="34" charset="0"/>
              </a:rPr>
              <a:t>Jesus answered and said to them, </a:t>
            </a:r>
            <a:r>
              <a:rPr lang="en-US" sz="2400" b="1" i="1" dirty="0">
                <a:solidFill>
                  <a:srgbClr val="0432FF"/>
                </a:solidFill>
                <a:latin typeface="Arial" panose="020B0604020202020204" pitchFamily="34" charset="0"/>
                <a:cs typeface="Arial" panose="020B0604020202020204" pitchFamily="34" charset="0"/>
              </a:rPr>
              <a:t>“Go and tell John the things which you hear and see:</a:t>
            </a:r>
            <a:r>
              <a:rPr lang="en-US" sz="2400" dirty="0">
                <a:solidFill>
                  <a:srgbClr val="000000"/>
                </a:solidFill>
                <a:latin typeface="Arial" panose="020B0604020202020204" pitchFamily="34" charset="0"/>
                <a:cs typeface="Arial" panose="020B0604020202020204" pitchFamily="34" charset="0"/>
              </a:rPr>
              <a:t> </a:t>
            </a:r>
          </a:p>
          <a:p>
            <a:pPr algn="just"/>
            <a:r>
              <a:rPr lang="en-US" sz="2400" b="1" baseline="30000" dirty="0">
                <a:solidFill>
                  <a:srgbClr val="000000"/>
                </a:solidFill>
                <a:latin typeface="Arial" panose="020B0604020202020204" pitchFamily="34" charset="0"/>
                <a:cs typeface="Arial" panose="020B0604020202020204" pitchFamily="34" charset="0"/>
              </a:rPr>
              <a:t>5 </a:t>
            </a:r>
            <a:r>
              <a:rPr lang="en-US" sz="2400" i="1" dirty="0">
                <a:solidFill>
                  <a:srgbClr val="000000"/>
                </a:solidFill>
                <a:latin typeface="Arial" panose="020B0604020202020204" pitchFamily="34" charset="0"/>
                <a:cs typeface="Arial" panose="020B0604020202020204" pitchFamily="34" charset="0"/>
              </a:rPr>
              <a:t>The</a:t>
            </a:r>
            <a:r>
              <a:rPr lang="en-US" sz="2400" dirty="0">
                <a:solidFill>
                  <a:srgbClr val="000000"/>
                </a:solidFill>
                <a:latin typeface="Arial" panose="020B0604020202020204" pitchFamily="34" charset="0"/>
                <a:cs typeface="Arial" panose="020B0604020202020204" pitchFamily="34" charset="0"/>
              </a:rPr>
              <a:t> blind see and </a:t>
            </a:r>
            <a:r>
              <a:rPr lang="en-US" sz="2400" i="1" dirty="0">
                <a:solidFill>
                  <a:srgbClr val="000000"/>
                </a:solidFill>
                <a:latin typeface="Arial" panose="020B0604020202020204" pitchFamily="34" charset="0"/>
                <a:cs typeface="Arial" panose="020B0604020202020204" pitchFamily="34" charset="0"/>
              </a:rPr>
              <a:t>the</a:t>
            </a:r>
            <a:r>
              <a:rPr lang="en-US" sz="2400" dirty="0">
                <a:solidFill>
                  <a:srgbClr val="000000"/>
                </a:solidFill>
                <a:latin typeface="Arial" panose="020B0604020202020204" pitchFamily="34" charset="0"/>
                <a:cs typeface="Arial" panose="020B0604020202020204" pitchFamily="34" charset="0"/>
              </a:rPr>
              <a:t> lame walk; </a:t>
            </a:r>
            <a:r>
              <a:rPr lang="en-US" sz="2400" i="1" dirty="0">
                <a:solidFill>
                  <a:srgbClr val="000000"/>
                </a:solidFill>
                <a:latin typeface="Arial" panose="020B0604020202020204" pitchFamily="34" charset="0"/>
                <a:cs typeface="Arial" panose="020B0604020202020204" pitchFamily="34" charset="0"/>
              </a:rPr>
              <a:t>the</a:t>
            </a:r>
            <a:r>
              <a:rPr lang="en-US" sz="2400" dirty="0">
                <a:solidFill>
                  <a:srgbClr val="000000"/>
                </a:solidFill>
                <a:latin typeface="Arial" panose="020B0604020202020204" pitchFamily="34" charset="0"/>
                <a:cs typeface="Arial" panose="020B0604020202020204" pitchFamily="34" charset="0"/>
              </a:rPr>
              <a:t> lepers are cleansed and </a:t>
            </a:r>
            <a:r>
              <a:rPr lang="en-US" sz="2400" i="1" dirty="0">
                <a:solidFill>
                  <a:srgbClr val="000000"/>
                </a:solidFill>
                <a:latin typeface="Arial" panose="020B0604020202020204" pitchFamily="34" charset="0"/>
                <a:cs typeface="Arial" panose="020B0604020202020204" pitchFamily="34" charset="0"/>
              </a:rPr>
              <a:t>the</a:t>
            </a:r>
            <a:r>
              <a:rPr lang="en-US" sz="2400" dirty="0">
                <a:solidFill>
                  <a:srgbClr val="000000"/>
                </a:solidFill>
                <a:latin typeface="Arial" panose="020B0604020202020204" pitchFamily="34" charset="0"/>
                <a:cs typeface="Arial" panose="020B0604020202020204" pitchFamily="34" charset="0"/>
              </a:rPr>
              <a:t> deaf hear; </a:t>
            </a:r>
            <a:r>
              <a:rPr lang="en-US" sz="2400" i="1" dirty="0">
                <a:solidFill>
                  <a:srgbClr val="000000"/>
                </a:solidFill>
                <a:latin typeface="Arial" panose="020B0604020202020204" pitchFamily="34" charset="0"/>
                <a:cs typeface="Arial" panose="020B0604020202020204" pitchFamily="34" charset="0"/>
              </a:rPr>
              <a:t>the</a:t>
            </a:r>
            <a:r>
              <a:rPr lang="en-US" sz="2400" dirty="0">
                <a:solidFill>
                  <a:srgbClr val="000000"/>
                </a:solidFill>
                <a:latin typeface="Arial" panose="020B0604020202020204" pitchFamily="34" charset="0"/>
                <a:cs typeface="Arial" panose="020B0604020202020204" pitchFamily="34" charset="0"/>
              </a:rPr>
              <a:t> dead are raised up and </a:t>
            </a:r>
            <a:r>
              <a:rPr lang="en-US" sz="2400" i="1" dirty="0">
                <a:solidFill>
                  <a:srgbClr val="000000"/>
                </a:solidFill>
                <a:latin typeface="Arial" panose="020B0604020202020204" pitchFamily="34" charset="0"/>
                <a:cs typeface="Arial" panose="020B0604020202020204" pitchFamily="34" charset="0"/>
              </a:rPr>
              <a:t>the</a:t>
            </a:r>
            <a:r>
              <a:rPr lang="en-US" sz="2400" dirty="0">
                <a:solidFill>
                  <a:srgbClr val="000000"/>
                </a:solidFill>
                <a:latin typeface="Arial" panose="020B0604020202020204" pitchFamily="34" charset="0"/>
                <a:cs typeface="Arial" panose="020B0604020202020204" pitchFamily="34" charset="0"/>
              </a:rPr>
              <a:t> poor have the gospel preached to them.</a:t>
            </a:r>
          </a:p>
          <a:p>
            <a:pPr algn="just"/>
            <a:r>
              <a:rPr lang="en-US" sz="2400" b="1" baseline="30000" dirty="0">
                <a:solidFill>
                  <a:srgbClr val="000000"/>
                </a:solidFill>
                <a:latin typeface="Arial" panose="020B0604020202020204" pitchFamily="34" charset="0"/>
                <a:cs typeface="Arial" panose="020B0604020202020204" pitchFamily="34" charset="0"/>
              </a:rPr>
              <a:t>6 </a:t>
            </a:r>
            <a:r>
              <a:rPr lang="en-US" sz="2400" dirty="0">
                <a:solidFill>
                  <a:srgbClr val="000000"/>
                </a:solidFill>
                <a:latin typeface="Arial" panose="020B0604020202020204" pitchFamily="34" charset="0"/>
                <a:cs typeface="Arial" panose="020B0604020202020204" pitchFamily="34" charset="0"/>
              </a:rPr>
              <a:t>And blessed is he who is not offended because of Me.”</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381EE5A-B7CA-074B-A369-5C781E316BF1}"/>
              </a:ext>
            </a:extLst>
          </p:cNvPr>
          <p:cNvSpPr txBox="1"/>
          <p:nvPr/>
        </p:nvSpPr>
        <p:spPr>
          <a:xfrm>
            <a:off x="1413282" y="5842000"/>
            <a:ext cx="9525365" cy="830997"/>
          </a:xfrm>
          <a:prstGeom prst="rect">
            <a:avLst/>
          </a:prstGeom>
          <a:noFill/>
        </p:spPr>
        <p:txBody>
          <a:bodyPr wrap="none" rtlCol="0">
            <a:spAutoFit/>
          </a:bodyPr>
          <a:lstStyle/>
          <a:p>
            <a:pPr algn="ctr"/>
            <a:r>
              <a:rPr lang="en-US" sz="2400" dirty="0">
                <a:latin typeface="Arial" panose="020B0604020202020204" pitchFamily="34" charset="0"/>
                <a:cs typeface="Arial" panose="020B0604020202020204" pitchFamily="34" charset="0"/>
              </a:rPr>
              <a:t>i.e. John, reason this out for yourself. Here are the facts (evidences).</a:t>
            </a:r>
          </a:p>
          <a:p>
            <a:pPr algn="ctr"/>
            <a:r>
              <a:rPr lang="en-US" sz="2400" dirty="0">
                <a:latin typeface="Arial" panose="020B0604020202020204" pitchFamily="34" charset="0"/>
                <a:cs typeface="Arial" panose="020B0604020202020204" pitchFamily="34" charset="0"/>
              </a:rPr>
              <a:t>These are objective truths by which you can be certain!</a:t>
            </a:r>
          </a:p>
        </p:txBody>
      </p:sp>
    </p:spTree>
    <p:extLst>
      <p:ext uri="{BB962C8B-B14F-4D97-AF65-F5344CB8AC3E}">
        <p14:creationId xmlns:p14="http://schemas.microsoft.com/office/powerpoint/2010/main" val="231258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70DBF9-11D5-A64F-973E-1BD3AB0D2ABF}"/>
              </a:ext>
            </a:extLst>
          </p:cNvPr>
          <p:cNvSpPr/>
          <p:nvPr/>
        </p:nvSpPr>
        <p:spPr>
          <a:xfrm>
            <a:off x="312516" y="163826"/>
            <a:ext cx="11609408" cy="4154984"/>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Luke 13:10-17</a:t>
            </a:r>
          </a:p>
          <a:p>
            <a:pPr algn="just"/>
            <a:r>
              <a:rPr lang="en-US" sz="2400" b="1" baseline="30000" dirty="0">
                <a:solidFill>
                  <a:srgbClr val="000000"/>
                </a:solidFill>
                <a:latin typeface="Arial" panose="020B0604020202020204" pitchFamily="34" charset="0"/>
                <a:cs typeface="Arial" panose="020B0604020202020204" pitchFamily="34" charset="0"/>
              </a:rPr>
              <a:t>10 </a:t>
            </a:r>
            <a:r>
              <a:rPr lang="en-US" sz="2400" dirty="0">
                <a:solidFill>
                  <a:srgbClr val="000000"/>
                </a:solidFill>
                <a:latin typeface="Arial" panose="020B0604020202020204" pitchFamily="34" charset="0"/>
                <a:cs typeface="Arial" panose="020B0604020202020204" pitchFamily="34" charset="0"/>
              </a:rPr>
              <a:t>Now He was teaching in one of the synagogues on the Sabbath. </a:t>
            </a:r>
            <a:r>
              <a:rPr lang="en-US" sz="2400" b="1" baseline="30000" dirty="0">
                <a:solidFill>
                  <a:srgbClr val="000000"/>
                </a:solidFill>
                <a:latin typeface="Arial" panose="020B0604020202020204" pitchFamily="34" charset="0"/>
                <a:cs typeface="Arial" panose="020B0604020202020204" pitchFamily="34" charset="0"/>
              </a:rPr>
              <a:t>11 </a:t>
            </a:r>
            <a:r>
              <a:rPr lang="en-US" sz="2400" dirty="0">
                <a:solidFill>
                  <a:srgbClr val="000000"/>
                </a:solidFill>
                <a:latin typeface="Arial" panose="020B0604020202020204" pitchFamily="34" charset="0"/>
                <a:cs typeface="Arial" panose="020B0604020202020204" pitchFamily="34" charset="0"/>
              </a:rPr>
              <a:t>And behold, there was a woman who had a spirit of infirmity eighteen years, and was bent over and could in no way raise </a:t>
            </a:r>
            <a:r>
              <a:rPr lang="en-US" sz="2400" i="1" dirty="0">
                <a:solidFill>
                  <a:srgbClr val="000000"/>
                </a:solidFill>
                <a:latin typeface="Arial" panose="020B0604020202020204" pitchFamily="34" charset="0"/>
                <a:cs typeface="Arial" panose="020B0604020202020204" pitchFamily="34" charset="0"/>
              </a:rPr>
              <a:t>herself</a:t>
            </a:r>
            <a:r>
              <a:rPr lang="en-US" sz="2400" dirty="0">
                <a:solidFill>
                  <a:srgbClr val="000000"/>
                </a:solidFill>
                <a:latin typeface="Arial" panose="020B0604020202020204" pitchFamily="34" charset="0"/>
                <a:cs typeface="Arial" panose="020B0604020202020204" pitchFamily="34" charset="0"/>
              </a:rPr>
              <a:t> up. </a:t>
            </a:r>
          </a:p>
          <a:p>
            <a:pPr algn="just"/>
            <a:r>
              <a:rPr lang="en-US" sz="2400" b="1" baseline="30000" dirty="0">
                <a:solidFill>
                  <a:srgbClr val="000000"/>
                </a:solidFill>
                <a:latin typeface="Arial" panose="020B0604020202020204" pitchFamily="34" charset="0"/>
                <a:cs typeface="Arial" panose="020B0604020202020204" pitchFamily="34" charset="0"/>
              </a:rPr>
              <a:t>12 </a:t>
            </a:r>
            <a:r>
              <a:rPr lang="en-US" sz="2400" dirty="0">
                <a:solidFill>
                  <a:srgbClr val="000000"/>
                </a:solidFill>
                <a:latin typeface="Arial" panose="020B0604020202020204" pitchFamily="34" charset="0"/>
                <a:cs typeface="Arial" panose="020B0604020202020204" pitchFamily="34" charset="0"/>
              </a:rPr>
              <a:t>But when Jesus saw her, He called </a:t>
            </a:r>
            <a:r>
              <a:rPr lang="en-US" sz="2400" i="1" dirty="0">
                <a:solidFill>
                  <a:srgbClr val="000000"/>
                </a:solidFill>
                <a:latin typeface="Arial" panose="020B0604020202020204" pitchFamily="34" charset="0"/>
                <a:cs typeface="Arial" panose="020B0604020202020204" pitchFamily="34" charset="0"/>
              </a:rPr>
              <a:t>her</a:t>
            </a:r>
            <a:r>
              <a:rPr lang="en-US" sz="2400" dirty="0">
                <a:solidFill>
                  <a:srgbClr val="000000"/>
                </a:solidFill>
                <a:latin typeface="Arial" panose="020B0604020202020204" pitchFamily="34" charset="0"/>
                <a:cs typeface="Arial" panose="020B0604020202020204" pitchFamily="34" charset="0"/>
              </a:rPr>
              <a:t> to </a:t>
            </a:r>
            <a:r>
              <a:rPr lang="en-US" sz="2400" i="1" dirty="0">
                <a:solidFill>
                  <a:srgbClr val="000000"/>
                </a:solidFill>
                <a:latin typeface="Arial" panose="020B0604020202020204" pitchFamily="34" charset="0"/>
                <a:cs typeface="Arial" panose="020B0604020202020204" pitchFamily="34" charset="0"/>
              </a:rPr>
              <a:t>Him</a:t>
            </a:r>
            <a:r>
              <a:rPr lang="en-US" sz="2400" dirty="0">
                <a:solidFill>
                  <a:srgbClr val="000000"/>
                </a:solidFill>
                <a:latin typeface="Arial" panose="020B0604020202020204" pitchFamily="34" charset="0"/>
                <a:cs typeface="Arial" panose="020B0604020202020204" pitchFamily="34" charset="0"/>
              </a:rPr>
              <a:t> and said to her, “Woman, you are loosed from your infirmity.” </a:t>
            </a:r>
            <a:r>
              <a:rPr lang="en-US" sz="2400" b="1" baseline="30000" dirty="0">
                <a:solidFill>
                  <a:srgbClr val="000000"/>
                </a:solidFill>
                <a:latin typeface="Arial" panose="020B0604020202020204" pitchFamily="34" charset="0"/>
                <a:cs typeface="Arial" panose="020B0604020202020204" pitchFamily="34" charset="0"/>
              </a:rPr>
              <a:t>13 </a:t>
            </a:r>
            <a:r>
              <a:rPr lang="en-US" sz="2400" dirty="0">
                <a:solidFill>
                  <a:srgbClr val="000000"/>
                </a:solidFill>
                <a:latin typeface="Arial" panose="020B0604020202020204" pitchFamily="34" charset="0"/>
                <a:cs typeface="Arial" panose="020B0604020202020204" pitchFamily="34" charset="0"/>
              </a:rPr>
              <a:t>And He laid </a:t>
            </a:r>
            <a:r>
              <a:rPr lang="en-US" sz="2400" i="1" dirty="0">
                <a:solidFill>
                  <a:srgbClr val="000000"/>
                </a:solidFill>
                <a:latin typeface="Arial" panose="020B0604020202020204" pitchFamily="34" charset="0"/>
                <a:cs typeface="Arial" panose="020B0604020202020204" pitchFamily="34" charset="0"/>
              </a:rPr>
              <a:t>His</a:t>
            </a:r>
            <a:r>
              <a:rPr lang="en-US" sz="2400" dirty="0">
                <a:solidFill>
                  <a:srgbClr val="000000"/>
                </a:solidFill>
                <a:latin typeface="Arial" panose="020B0604020202020204" pitchFamily="34" charset="0"/>
                <a:cs typeface="Arial" panose="020B0604020202020204" pitchFamily="34" charset="0"/>
              </a:rPr>
              <a:t> hands on her, and immediately she was made straight, and glorified God.</a:t>
            </a:r>
          </a:p>
          <a:p>
            <a:pPr algn="just"/>
            <a:r>
              <a:rPr lang="en-US" sz="2400" b="1" baseline="30000" dirty="0">
                <a:solidFill>
                  <a:srgbClr val="000000"/>
                </a:solidFill>
                <a:latin typeface="Arial" panose="020B0604020202020204" pitchFamily="34" charset="0"/>
                <a:cs typeface="Arial" panose="020B0604020202020204" pitchFamily="34" charset="0"/>
              </a:rPr>
              <a:t>14 </a:t>
            </a:r>
            <a:r>
              <a:rPr lang="en-US" sz="2400" dirty="0">
                <a:solidFill>
                  <a:srgbClr val="000000"/>
                </a:solidFill>
                <a:latin typeface="Arial" panose="020B0604020202020204" pitchFamily="34" charset="0"/>
                <a:cs typeface="Arial" panose="020B0604020202020204" pitchFamily="34" charset="0"/>
              </a:rPr>
              <a:t>But the ruler of the synagogue answered with indignation, because Jesus had healed on the Sabbath; and he said to the crowd, “There are six days on which men ought to work; therefore come and be healed on them, and not on the Sabbath day.”</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DEF07C3-44E0-7840-9F69-27F69DEE8134}"/>
              </a:ext>
            </a:extLst>
          </p:cNvPr>
          <p:cNvSpPr/>
          <p:nvPr/>
        </p:nvSpPr>
        <p:spPr>
          <a:xfrm>
            <a:off x="312516" y="4189726"/>
            <a:ext cx="11609408" cy="2554545"/>
          </a:xfrm>
          <a:prstGeom prst="rect">
            <a:avLst/>
          </a:prstGeom>
        </p:spPr>
        <p:txBody>
          <a:bodyPr wrap="square">
            <a:spAutoFit/>
          </a:bodyPr>
          <a:lstStyle/>
          <a:p>
            <a:pPr algn="just"/>
            <a:endParaRPr lang="en-US" sz="2400" b="1" baseline="30000" dirty="0">
              <a:solidFill>
                <a:srgbClr val="000000"/>
              </a:solidFill>
              <a:latin typeface="Arial" panose="020B0604020202020204" pitchFamily="34" charset="0"/>
              <a:cs typeface="Arial" panose="020B0604020202020204" pitchFamily="34" charset="0"/>
            </a:endParaRPr>
          </a:p>
          <a:p>
            <a:pPr algn="just"/>
            <a:r>
              <a:rPr lang="en-US" sz="2400" b="1" baseline="30000" dirty="0">
                <a:solidFill>
                  <a:srgbClr val="000000"/>
                </a:solidFill>
                <a:latin typeface="Arial" panose="020B0604020202020204" pitchFamily="34" charset="0"/>
                <a:cs typeface="Arial" panose="020B0604020202020204" pitchFamily="34" charset="0"/>
              </a:rPr>
              <a:t>15 </a:t>
            </a:r>
            <a:r>
              <a:rPr lang="en-US" sz="2400" dirty="0">
                <a:solidFill>
                  <a:srgbClr val="000000"/>
                </a:solidFill>
                <a:latin typeface="Arial" panose="020B0604020202020204" pitchFamily="34" charset="0"/>
                <a:cs typeface="Arial" panose="020B0604020202020204" pitchFamily="34" charset="0"/>
              </a:rPr>
              <a:t>The Lord then answered him and said, “Hypocrite! Does not each one of you on the Sabbath loose his ox or donkey from the stall, and lead </a:t>
            </a:r>
            <a:r>
              <a:rPr lang="en-US" sz="2400" i="1" dirty="0">
                <a:solidFill>
                  <a:srgbClr val="000000"/>
                </a:solidFill>
                <a:latin typeface="Arial" panose="020B0604020202020204" pitchFamily="34" charset="0"/>
                <a:cs typeface="Arial" panose="020B0604020202020204" pitchFamily="34" charset="0"/>
              </a:rPr>
              <a:t>it</a:t>
            </a:r>
            <a:r>
              <a:rPr lang="en-US" sz="2400" dirty="0">
                <a:solidFill>
                  <a:srgbClr val="000000"/>
                </a:solidFill>
                <a:latin typeface="Arial" panose="020B0604020202020204" pitchFamily="34" charset="0"/>
                <a:cs typeface="Arial" panose="020B0604020202020204" pitchFamily="34" charset="0"/>
              </a:rPr>
              <a:t> away to water it?</a:t>
            </a:r>
          </a:p>
          <a:p>
            <a:pPr algn="just"/>
            <a:r>
              <a:rPr lang="en-US" sz="2400" b="1" baseline="30000" dirty="0">
                <a:solidFill>
                  <a:srgbClr val="000000"/>
                </a:solidFill>
                <a:latin typeface="Arial" panose="020B0604020202020204" pitchFamily="34" charset="0"/>
                <a:cs typeface="Arial" panose="020B0604020202020204" pitchFamily="34" charset="0"/>
              </a:rPr>
              <a:t>16 </a:t>
            </a:r>
            <a:r>
              <a:rPr lang="en-US" sz="2400" dirty="0">
                <a:solidFill>
                  <a:srgbClr val="000000"/>
                </a:solidFill>
                <a:latin typeface="Arial" panose="020B0604020202020204" pitchFamily="34" charset="0"/>
                <a:cs typeface="Arial" panose="020B0604020202020204" pitchFamily="34" charset="0"/>
              </a:rPr>
              <a:t>So ought not this woman, being a daughter of Abraham, whom Satan has bound—think of it—for eighteen years, be loosed from this bond on the Sabbath?”</a:t>
            </a:r>
          </a:p>
          <a:p>
            <a:pPr algn="just"/>
            <a:r>
              <a:rPr lang="en-US" sz="2400" b="1" baseline="30000" dirty="0">
                <a:solidFill>
                  <a:srgbClr val="000000"/>
                </a:solidFill>
                <a:latin typeface="Arial" panose="020B0604020202020204" pitchFamily="34" charset="0"/>
                <a:cs typeface="Arial" panose="020B0604020202020204" pitchFamily="34" charset="0"/>
              </a:rPr>
              <a:t>17 </a:t>
            </a:r>
            <a:r>
              <a:rPr lang="en-US" sz="2400" dirty="0">
                <a:solidFill>
                  <a:srgbClr val="000000"/>
                </a:solidFill>
                <a:latin typeface="Arial" panose="020B0604020202020204" pitchFamily="34" charset="0"/>
                <a:cs typeface="Arial" panose="020B0604020202020204" pitchFamily="34" charset="0"/>
              </a:rPr>
              <a:t>And when He said these things, all His adversaries were put to shame; and all the multitude rejoiced for all the glorious things that were done by Him.</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316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FDEB13-79C8-5A46-B020-417B6DDB1AA2}"/>
              </a:ext>
            </a:extLst>
          </p:cNvPr>
          <p:cNvSpPr txBox="1"/>
          <p:nvPr/>
        </p:nvSpPr>
        <p:spPr>
          <a:xfrm>
            <a:off x="2898143" y="361919"/>
            <a:ext cx="6093335"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The Lord Encourages Rational Thinking</a:t>
            </a:r>
          </a:p>
        </p:txBody>
      </p:sp>
      <p:sp>
        <p:nvSpPr>
          <p:cNvPr id="2" name="Rectangle 1">
            <a:extLst>
              <a:ext uri="{FF2B5EF4-FFF2-40B4-BE49-F238E27FC236}">
                <a16:creationId xmlns:a16="http://schemas.microsoft.com/office/drawing/2014/main" id="{8E93EF06-59E5-D242-94A5-84FABD08CDD6}"/>
              </a:ext>
            </a:extLst>
          </p:cNvPr>
          <p:cNvSpPr/>
          <p:nvPr/>
        </p:nvSpPr>
        <p:spPr>
          <a:xfrm>
            <a:off x="1158678" y="1177623"/>
            <a:ext cx="9814122" cy="4401205"/>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Luke 14:1-6</a:t>
            </a:r>
            <a:r>
              <a:rPr lang="en-US" sz="2400" dirty="0">
                <a:solidFill>
                  <a:srgbClr val="000000"/>
                </a:solidFill>
                <a:latin typeface="Arial" panose="020B0604020202020204" pitchFamily="34" charset="0"/>
                <a:cs typeface="Arial" panose="020B0604020202020204" pitchFamily="34" charset="0"/>
              </a:rPr>
              <a:t> </a:t>
            </a:r>
          </a:p>
          <a:p>
            <a:pPr algn="just"/>
            <a:r>
              <a:rPr lang="en-US" sz="2400" dirty="0">
                <a:solidFill>
                  <a:srgbClr val="000000"/>
                </a:solidFill>
                <a:latin typeface="Arial" panose="020B0604020202020204" pitchFamily="34" charset="0"/>
                <a:cs typeface="Arial" panose="020B0604020202020204" pitchFamily="34" charset="0"/>
              </a:rPr>
              <a:t>Now it happened, as He went into the house of one of the rulers of the Pharisees to eat bread on the Sabbath, that they watched Him closely. </a:t>
            </a:r>
          </a:p>
          <a:p>
            <a:pPr algn="just"/>
            <a:r>
              <a:rPr lang="en-US" sz="2400" b="1" baseline="30000" dirty="0">
                <a:solidFill>
                  <a:srgbClr val="000000"/>
                </a:solidFill>
                <a:latin typeface="Arial" panose="020B0604020202020204" pitchFamily="34" charset="0"/>
                <a:cs typeface="Arial" panose="020B0604020202020204" pitchFamily="34" charset="0"/>
              </a:rPr>
              <a:t>2 </a:t>
            </a:r>
            <a:r>
              <a:rPr lang="en-US" sz="2400" dirty="0">
                <a:solidFill>
                  <a:srgbClr val="000000"/>
                </a:solidFill>
                <a:latin typeface="Arial" panose="020B0604020202020204" pitchFamily="34" charset="0"/>
                <a:cs typeface="Arial" panose="020B0604020202020204" pitchFamily="34" charset="0"/>
              </a:rPr>
              <a:t>And behold, there was a certain man before Him who had dropsy. </a:t>
            </a:r>
          </a:p>
          <a:p>
            <a:pPr algn="just"/>
            <a:r>
              <a:rPr lang="en-US" sz="2400" b="1" baseline="30000" dirty="0">
                <a:solidFill>
                  <a:srgbClr val="000000"/>
                </a:solidFill>
                <a:latin typeface="Arial" panose="020B0604020202020204" pitchFamily="34" charset="0"/>
                <a:cs typeface="Arial" panose="020B0604020202020204" pitchFamily="34" charset="0"/>
              </a:rPr>
              <a:t>3 </a:t>
            </a:r>
            <a:r>
              <a:rPr lang="en-US" sz="2400" dirty="0">
                <a:solidFill>
                  <a:srgbClr val="000000"/>
                </a:solidFill>
                <a:latin typeface="Arial" panose="020B0604020202020204" pitchFamily="34" charset="0"/>
                <a:cs typeface="Arial" panose="020B0604020202020204" pitchFamily="34" charset="0"/>
              </a:rPr>
              <a:t>And Jesus, answering, spoke to the lawyers and Pharisees, saying, “Is it lawful to heal on the</a:t>
            </a:r>
            <a:r>
              <a:rPr lang="en-US" sz="2400" baseline="30000" dirty="0">
                <a:solidFill>
                  <a:srgbClr val="00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Sabbath?”</a:t>
            </a:r>
          </a:p>
          <a:p>
            <a:pPr algn="just"/>
            <a:endParaRPr lang="en-US" sz="2400" b="1" baseline="30000" dirty="0">
              <a:solidFill>
                <a:srgbClr val="000000"/>
              </a:solidFill>
              <a:latin typeface="Arial" panose="020B0604020202020204" pitchFamily="34" charset="0"/>
              <a:cs typeface="Arial" panose="020B0604020202020204" pitchFamily="34" charset="0"/>
            </a:endParaRPr>
          </a:p>
          <a:p>
            <a:pPr algn="just"/>
            <a:r>
              <a:rPr lang="en-US" sz="2400" b="1" baseline="30000" dirty="0">
                <a:solidFill>
                  <a:srgbClr val="000000"/>
                </a:solidFill>
                <a:latin typeface="Arial" panose="020B0604020202020204" pitchFamily="34" charset="0"/>
                <a:cs typeface="Arial" panose="020B0604020202020204" pitchFamily="34" charset="0"/>
              </a:rPr>
              <a:t>4 </a:t>
            </a:r>
            <a:r>
              <a:rPr lang="en-US" sz="2400" dirty="0">
                <a:solidFill>
                  <a:srgbClr val="000000"/>
                </a:solidFill>
                <a:latin typeface="Arial" panose="020B0604020202020204" pitchFamily="34" charset="0"/>
                <a:cs typeface="Arial" panose="020B0604020202020204" pitchFamily="34" charset="0"/>
              </a:rPr>
              <a:t>But they kept silent. And He took </a:t>
            </a:r>
            <a:r>
              <a:rPr lang="en-US" sz="2400" i="1" dirty="0">
                <a:solidFill>
                  <a:srgbClr val="000000"/>
                </a:solidFill>
                <a:latin typeface="Arial" panose="020B0604020202020204" pitchFamily="34" charset="0"/>
                <a:cs typeface="Arial" panose="020B0604020202020204" pitchFamily="34" charset="0"/>
              </a:rPr>
              <a:t>him</a:t>
            </a:r>
            <a:r>
              <a:rPr lang="en-US" sz="2400" dirty="0">
                <a:solidFill>
                  <a:srgbClr val="000000"/>
                </a:solidFill>
                <a:latin typeface="Arial" panose="020B0604020202020204" pitchFamily="34" charset="0"/>
                <a:cs typeface="Arial" panose="020B0604020202020204" pitchFamily="34" charset="0"/>
              </a:rPr>
              <a:t> and healed him, and let him go. </a:t>
            </a:r>
          </a:p>
          <a:p>
            <a:pPr algn="just"/>
            <a:r>
              <a:rPr lang="en-US" sz="2400" b="1" baseline="30000" dirty="0">
                <a:solidFill>
                  <a:srgbClr val="000000"/>
                </a:solidFill>
                <a:latin typeface="Arial" panose="020B0604020202020204" pitchFamily="34" charset="0"/>
                <a:cs typeface="Arial" panose="020B0604020202020204" pitchFamily="34" charset="0"/>
              </a:rPr>
              <a:t>5 </a:t>
            </a:r>
            <a:r>
              <a:rPr lang="en-US" sz="2400" dirty="0">
                <a:solidFill>
                  <a:srgbClr val="000000"/>
                </a:solidFill>
                <a:latin typeface="Arial" panose="020B0604020202020204" pitchFamily="34" charset="0"/>
                <a:cs typeface="Arial" panose="020B0604020202020204" pitchFamily="34" charset="0"/>
              </a:rPr>
              <a:t>Then He answered them, saying, “Which of you, having a donkey or an ox that has fallen into a pit, will not immediately pull him out on the Sabbath day?” </a:t>
            </a:r>
          </a:p>
          <a:p>
            <a:pPr algn="just"/>
            <a:r>
              <a:rPr lang="en-US" sz="2400" b="1" baseline="30000" dirty="0">
                <a:solidFill>
                  <a:srgbClr val="000000"/>
                </a:solidFill>
                <a:latin typeface="Arial" panose="020B0604020202020204" pitchFamily="34" charset="0"/>
                <a:cs typeface="Arial" panose="020B0604020202020204" pitchFamily="34" charset="0"/>
              </a:rPr>
              <a:t>6 </a:t>
            </a:r>
            <a:r>
              <a:rPr lang="en-US" sz="2400" dirty="0">
                <a:solidFill>
                  <a:srgbClr val="000000"/>
                </a:solidFill>
                <a:latin typeface="Arial" panose="020B0604020202020204" pitchFamily="34" charset="0"/>
                <a:cs typeface="Arial" panose="020B0604020202020204" pitchFamily="34" charset="0"/>
              </a:rPr>
              <a:t>And they could not answer Him regarding these things.</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05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9FDEB13-79C8-5A46-B020-417B6DDB1AA2}"/>
              </a:ext>
            </a:extLst>
          </p:cNvPr>
          <p:cNvSpPr txBox="1"/>
          <p:nvPr/>
        </p:nvSpPr>
        <p:spPr>
          <a:xfrm>
            <a:off x="2666649" y="350345"/>
            <a:ext cx="6630148"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The Apostles Encouraged Rational Thinking</a:t>
            </a:r>
          </a:p>
        </p:txBody>
      </p:sp>
      <p:sp>
        <p:nvSpPr>
          <p:cNvPr id="3" name="TextBox 2">
            <a:extLst>
              <a:ext uri="{FF2B5EF4-FFF2-40B4-BE49-F238E27FC236}">
                <a16:creationId xmlns:a16="http://schemas.microsoft.com/office/drawing/2014/main" id="{0E8B59AF-7F76-CC41-B67B-CDC086F76292}"/>
              </a:ext>
            </a:extLst>
          </p:cNvPr>
          <p:cNvSpPr txBox="1"/>
          <p:nvPr/>
        </p:nvSpPr>
        <p:spPr>
          <a:xfrm>
            <a:off x="318917" y="1023605"/>
            <a:ext cx="983237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Paul’s method was to “reason” and “persuade,” in “defense” of the faith.</a:t>
            </a:r>
          </a:p>
        </p:txBody>
      </p:sp>
      <p:sp>
        <p:nvSpPr>
          <p:cNvPr id="2" name="Rectangle 1">
            <a:extLst>
              <a:ext uri="{FF2B5EF4-FFF2-40B4-BE49-F238E27FC236}">
                <a16:creationId xmlns:a16="http://schemas.microsoft.com/office/drawing/2014/main" id="{62E5178E-2D76-094A-85A3-48529B886205}"/>
              </a:ext>
            </a:extLst>
          </p:cNvPr>
          <p:cNvSpPr/>
          <p:nvPr/>
        </p:nvSpPr>
        <p:spPr>
          <a:xfrm>
            <a:off x="466846" y="1696865"/>
            <a:ext cx="6616860" cy="2677656"/>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Acts 17:2-3</a:t>
            </a:r>
            <a:r>
              <a:rPr lang="en-US" sz="2400" dirty="0">
                <a:solidFill>
                  <a:srgbClr val="000000"/>
                </a:solidFill>
                <a:latin typeface="Arial" panose="020B0604020202020204" pitchFamily="34" charset="0"/>
                <a:cs typeface="Arial" panose="020B0604020202020204" pitchFamily="34" charset="0"/>
              </a:rPr>
              <a:t> </a:t>
            </a:r>
          </a:p>
          <a:p>
            <a:pPr algn="just"/>
            <a:r>
              <a:rPr lang="en-US" sz="2400" b="1" baseline="30000" dirty="0">
                <a:solidFill>
                  <a:srgbClr val="000000"/>
                </a:solidFill>
                <a:latin typeface="Arial" panose="020B0604020202020204" pitchFamily="34" charset="0"/>
                <a:cs typeface="Arial" panose="020B0604020202020204" pitchFamily="34" charset="0"/>
              </a:rPr>
              <a:t>2 </a:t>
            </a:r>
            <a:r>
              <a:rPr lang="en-US" sz="2400" dirty="0">
                <a:solidFill>
                  <a:srgbClr val="000000"/>
                </a:solidFill>
                <a:latin typeface="Arial" panose="020B0604020202020204" pitchFamily="34" charset="0"/>
                <a:cs typeface="Arial" panose="020B0604020202020204" pitchFamily="34" charset="0"/>
              </a:rPr>
              <a:t>Then </a:t>
            </a:r>
            <a:r>
              <a:rPr lang="en-US" sz="2400" b="1" i="1" dirty="0">
                <a:solidFill>
                  <a:srgbClr val="0432FF"/>
                </a:solidFill>
                <a:latin typeface="Arial" panose="020B0604020202020204" pitchFamily="34" charset="0"/>
                <a:cs typeface="Arial" panose="020B0604020202020204" pitchFamily="34" charset="0"/>
              </a:rPr>
              <a:t>Paul</a:t>
            </a:r>
            <a:r>
              <a:rPr lang="en-US" sz="2400" dirty="0">
                <a:solidFill>
                  <a:srgbClr val="000000"/>
                </a:solidFill>
                <a:latin typeface="Arial" panose="020B0604020202020204" pitchFamily="34" charset="0"/>
                <a:cs typeface="Arial" panose="020B0604020202020204" pitchFamily="34" charset="0"/>
              </a:rPr>
              <a:t>, as his custom was, went in to them, and for three Sabbaths </a:t>
            </a:r>
            <a:r>
              <a:rPr lang="en-US" sz="2400" b="1" i="1" dirty="0">
                <a:solidFill>
                  <a:srgbClr val="0432FF"/>
                </a:solidFill>
                <a:latin typeface="Arial" panose="020B0604020202020204" pitchFamily="34" charset="0"/>
                <a:cs typeface="Arial" panose="020B0604020202020204" pitchFamily="34" charset="0"/>
              </a:rPr>
              <a:t>reasoned</a:t>
            </a:r>
            <a:r>
              <a:rPr lang="en-US" sz="2400" dirty="0">
                <a:solidFill>
                  <a:srgbClr val="000000"/>
                </a:solidFill>
                <a:latin typeface="Arial" panose="020B0604020202020204" pitchFamily="34" charset="0"/>
                <a:cs typeface="Arial" panose="020B0604020202020204" pitchFamily="34" charset="0"/>
              </a:rPr>
              <a:t> with them </a:t>
            </a:r>
            <a:r>
              <a:rPr lang="en-US" sz="2400" b="1" i="1" dirty="0">
                <a:solidFill>
                  <a:srgbClr val="0432FF"/>
                </a:solidFill>
                <a:latin typeface="Arial" panose="020B0604020202020204" pitchFamily="34" charset="0"/>
                <a:cs typeface="Arial" panose="020B0604020202020204" pitchFamily="34" charset="0"/>
              </a:rPr>
              <a:t>from the Scriptures</a:t>
            </a:r>
            <a:r>
              <a:rPr lang="en-US" sz="2400" dirty="0">
                <a:solidFill>
                  <a:srgbClr val="000000"/>
                </a:solidFill>
                <a:latin typeface="Arial" panose="020B0604020202020204" pitchFamily="34" charset="0"/>
                <a:cs typeface="Arial" panose="020B0604020202020204" pitchFamily="34" charset="0"/>
              </a:rPr>
              <a:t>, </a:t>
            </a:r>
            <a:r>
              <a:rPr lang="en-US" sz="2400" b="1" baseline="30000" dirty="0">
                <a:solidFill>
                  <a:srgbClr val="000000"/>
                </a:solidFill>
                <a:latin typeface="Arial" panose="020B0604020202020204" pitchFamily="34" charset="0"/>
                <a:cs typeface="Arial" panose="020B0604020202020204" pitchFamily="34" charset="0"/>
              </a:rPr>
              <a:t>3 </a:t>
            </a:r>
            <a:r>
              <a:rPr lang="en-US" sz="2400" b="1" i="1" dirty="0">
                <a:solidFill>
                  <a:srgbClr val="0432FF"/>
                </a:solidFill>
                <a:latin typeface="Arial" panose="020B0604020202020204" pitchFamily="34" charset="0"/>
                <a:cs typeface="Arial" panose="020B0604020202020204" pitchFamily="34" charset="0"/>
              </a:rPr>
              <a:t>explaining</a:t>
            </a:r>
            <a:r>
              <a:rPr lang="en-US" sz="2400" dirty="0">
                <a:solidFill>
                  <a:srgbClr val="000000"/>
                </a:solidFill>
                <a:latin typeface="Arial" panose="020B0604020202020204" pitchFamily="34" charset="0"/>
                <a:cs typeface="Arial" panose="020B0604020202020204" pitchFamily="34" charset="0"/>
              </a:rPr>
              <a:t> </a:t>
            </a:r>
            <a:r>
              <a:rPr lang="en-US" sz="2400" b="1" i="1" dirty="0">
                <a:solidFill>
                  <a:srgbClr val="0432FF"/>
                </a:solidFill>
                <a:latin typeface="Arial" panose="020B0604020202020204" pitchFamily="34" charset="0"/>
                <a:cs typeface="Arial" panose="020B0604020202020204" pitchFamily="34" charset="0"/>
              </a:rPr>
              <a:t>and demonstrating</a:t>
            </a:r>
            <a:r>
              <a:rPr lang="en-US" sz="2400" dirty="0">
                <a:solidFill>
                  <a:srgbClr val="000000"/>
                </a:solidFill>
                <a:latin typeface="Arial" panose="020B0604020202020204" pitchFamily="34" charset="0"/>
                <a:cs typeface="Arial" panose="020B0604020202020204" pitchFamily="34" charset="0"/>
              </a:rPr>
              <a:t> that the Christ had to suffer and rise again from the dead, and </a:t>
            </a:r>
            <a:r>
              <a:rPr lang="en-US" sz="2400" i="1" dirty="0">
                <a:solidFill>
                  <a:srgbClr val="000000"/>
                </a:solidFill>
                <a:latin typeface="Arial" panose="020B0604020202020204" pitchFamily="34" charset="0"/>
                <a:cs typeface="Arial" panose="020B0604020202020204" pitchFamily="34" charset="0"/>
              </a:rPr>
              <a:t>saying,</a:t>
            </a:r>
            <a:r>
              <a:rPr lang="en-US" sz="2400" dirty="0">
                <a:solidFill>
                  <a:srgbClr val="000000"/>
                </a:solidFill>
                <a:latin typeface="Arial" panose="020B0604020202020204" pitchFamily="34" charset="0"/>
                <a:cs typeface="Arial" panose="020B0604020202020204" pitchFamily="34" charset="0"/>
              </a:rPr>
              <a:t> “This Jesus whom I preach to you is the Christ.”</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A648B1B-48F7-6843-BD77-9657C363F93F}"/>
              </a:ext>
            </a:extLst>
          </p:cNvPr>
          <p:cNvSpPr txBox="1"/>
          <p:nvPr/>
        </p:nvSpPr>
        <p:spPr>
          <a:xfrm>
            <a:off x="7381277" y="2077371"/>
            <a:ext cx="4471200" cy="830997"/>
          </a:xfrm>
          <a:prstGeom prst="rect">
            <a:avLst/>
          </a:prstGeom>
          <a:noFill/>
        </p:spPr>
        <p:txBody>
          <a:bodyPr wrap="square" rtlCol="0">
            <a:spAutoFit/>
          </a:bodyPr>
          <a:lstStyle/>
          <a:p>
            <a:pPr algn="ctr"/>
            <a:r>
              <a:rPr lang="en-US" sz="2400" b="1" dirty="0">
                <a:solidFill>
                  <a:srgbClr val="0432FF"/>
                </a:solidFill>
                <a:latin typeface="Arial" panose="020B0604020202020204" pitchFamily="34" charset="0"/>
                <a:cs typeface="Arial" panose="020B0604020202020204" pitchFamily="34" charset="0"/>
              </a:rPr>
              <a:t>“reasoned” </a:t>
            </a:r>
            <a:r>
              <a:rPr lang="en-US" sz="2400" dirty="0">
                <a:latin typeface="Arial" panose="020B0604020202020204" pitchFamily="34" charset="0"/>
                <a:cs typeface="Arial" panose="020B0604020202020204" pitchFamily="34" charset="0"/>
              </a:rPr>
              <a:t>– Gr. </a:t>
            </a:r>
            <a:r>
              <a:rPr lang="en-US" sz="2400" i="1" dirty="0" err="1">
                <a:latin typeface="Arial" panose="020B0604020202020204" pitchFamily="34" charset="0"/>
                <a:cs typeface="Arial" panose="020B0604020202020204" pitchFamily="34" charset="0"/>
              </a:rPr>
              <a:t>dialegomai</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meaning a thorough discussion </a:t>
            </a:r>
          </a:p>
        </p:txBody>
      </p:sp>
      <p:sp>
        <p:nvSpPr>
          <p:cNvPr id="8" name="TextBox 7">
            <a:extLst>
              <a:ext uri="{FF2B5EF4-FFF2-40B4-BE49-F238E27FC236}">
                <a16:creationId xmlns:a16="http://schemas.microsoft.com/office/drawing/2014/main" id="{063B5F4F-155D-6B4A-A8CD-8EF147975007}"/>
              </a:ext>
            </a:extLst>
          </p:cNvPr>
          <p:cNvSpPr txBox="1"/>
          <p:nvPr/>
        </p:nvSpPr>
        <p:spPr>
          <a:xfrm>
            <a:off x="466846" y="4785102"/>
            <a:ext cx="649209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NASB – explaining and </a:t>
            </a:r>
            <a:r>
              <a:rPr lang="en-US" sz="2400" b="1" i="1" dirty="0">
                <a:solidFill>
                  <a:srgbClr val="0432FF"/>
                </a:solidFill>
                <a:latin typeface="Arial" panose="020B0604020202020204" pitchFamily="34" charset="0"/>
                <a:cs typeface="Arial" panose="020B0604020202020204" pitchFamily="34" charset="0"/>
              </a:rPr>
              <a:t>giving evidence </a:t>
            </a:r>
            <a:r>
              <a:rPr lang="en-US" sz="2400" dirty="0">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v.3</a:t>
            </a:r>
          </a:p>
        </p:txBody>
      </p:sp>
      <p:sp>
        <p:nvSpPr>
          <p:cNvPr id="9" name="TextBox 8">
            <a:extLst>
              <a:ext uri="{FF2B5EF4-FFF2-40B4-BE49-F238E27FC236}">
                <a16:creationId xmlns:a16="http://schemas.microsoft.com/office/drawing/2014/main" id="{A8008D6B-1ACB-C348-99FC-955CB4865022}"/>
              </a:ext>
            </a:extLst>
          </p:cNvPr>
          <p:cNvSpPr txBox="1"/>
          <p:nvPr/>
        </p:nvSpPr>
        <p:spPr>
          <a:xfrm>
            <a:off x="7229019" y="3174192"/>
            <a:ext cx="4962981" cy="1200329"/>
          </a:xfrm>
          <a:prstGeom prst="rect">
            <a:avLst/>
          </a:prstGeom>
          <a:noFill/>
        </p:spPr>
        <p:txBody>
          <a:bodyPr wrap="square" rtlCol="0">
            <a:spAutoFit/>
          </a:bodyPr>
          <a:lstStyle/>
          <a:p>
            <a:pPr algn="ctr"/>
            <a:r>
              <a:rPr lang="en-US" sz="2400" b="1" dirty="0">
                <a:solidFill>
                  <a:srgbClr val="0432FF"/>
                </a:solidFill>
                <a:latin typeface="Arial" panose="020B0604020202020204" pitchFamily="34" charset="0"/>
                <a:cs typeface="Arial" panose="020B0604020202020204" pitchFamily="34" charset="0"/>
              </a:rPr>
              <a:t>“demonstrating”  (KJV  alleging) </a:t>
            </a:r>
            <a:r>
              <a:rPr lang="en-US" sz="2400" dirty="0">
                <a:latin typeface="Arial" panose="020B0604020202020204" pitchFamily="34" charset="0"/>
                <a:cs typeface="Arial" panose="020B0604020202020204" pitchFamily="34" charset="0"/>
              </a:rPr>
              <a:t>from</a:t>
            </a:r>
            <a:r>
              <a:rPr lang="en-US" sz="2400" b="1" dirty="0">
                <a:solidFill>
                  <a:srgbClr val="0432FF"/>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Gr. </a:t>
            </a:r>
            <a:r>
              <a:rPr lang="en-US" sz="2400" i="1" dirty="0" err="1">
                <a:latin typeface="Arial" panose="020B0604020202020204" pitchFamily="34" charset="0"/>
                <a:cs typeface="Arial" panose="020B0604020202020204" pitchFamily="34" charset="0"/>
              </a:rPr>
              <a:t>paratithemi</a:t>
            </a:r>
            <a:r>
              <a:rPr lang="en-US" sz="2400" i="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meaning </a:t>
            </a:r>
          </a:p>
          <a:p>
            <a:pPr algn="ctr"/>
            <a:r>
              <a:rPr lang="en-US" sz="2400" dirty="0">
                <a:latin typeface="Arial" panose="020B0604020202020204" pitchFamily="34" charset="0"/>
                <a:cs typeface="Arial" panose="020B0604020202020204" pitchFamily="34" charset="0"/>
              </a:rPr>
              <a:t>to place alongside</a:t>
            </a:r>
          </a:p>
        </p:txBody>
      </p:sp>
      <p:sp>
        <p:nvSpPr>
          <p:cNvPr id="10" name="TextBox 9">
            <a:extLst>
              <a:ext uri="{FF2B5EF4-FFF2-40B4-BE49-F238E27FC236}">
                <a16:creationId xmlns:a16="http://schemas.microsoft.com/office/drawing/2014/main" id="{4D3306D4-6A38-9A4F-858C-1B31C133A87A}"/>
              </a:ext>
            </a:extLst>
          </p:cNvPr>
          <p:cNvSpPr txBox="1"/>
          <p:nvPr/>
        </p:nvSpPr>
        <p:spPr>
          <a:xfrm>
            <a:off x="1001212" y="5472815"/>
            <a:ext cx="1019150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idea is – Paul reasoned by thoroughly discussing the OT Scriptures – placing them alongside his explanation for Jesus being the Christ.  </a:t>
            </a:r>
            <a:endParaRPr lang="en-US"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33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2"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A0377C-F451-0345-B9E8-D42C3D47E332}"/>
              </a:ext>
            </a:extLst>
          </p:cNvPr>
          <p:cNvSpPr/>
          <p:nvPr/>
        </p:nvSpPr>
        <p:spPr>
          <a:xfrm>
            <a:off x="2990127" y="200982"/>
            <a:ext cx="6767332" cy="1200329"/>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Acts 18:4 </a:t>
            </a:r>
            <a:r>
              <a:rPr lang="en-US" sz="2400" dirty="0">
                <a:latin typeface="Arial" panose="020B0604020202020204" pitchFamily="34" charset="0"/>
                <a:cs typeface="Arial" panose="020B0604020202020204" pitchFamily="34" charset="0"/>
              </a:rPr>
              <a:t>- at Corinth</a:t>
            </a:r>
          </a:p>
          <a:p>
            <a:pPr algn="just"/>
            <a:r>
              <a:rPr lang="en-US" sz="2400" b="1" baseline="30000" dirty="0">
                <a:solidFill>
                  <a:srgbClr val="000000"/>
                </a:solidFill>
                <a:latin typeface="Arial" panose="020B0604020202020204" pitchFamily="34" charset="0"/>
                <a:cs typeface="Arial" panose="020B0604020202020204" pitchFamily="34" charset="0"/>
              </a:rPr>
              <a:t>4 </a:t>
            </a:r>
            <a:r>
              <a:rPr lang="en-US" sz="2400" dirty="0">
                <a:solidFill>
                  <a:srgbClr val="000000"/>
                </a:solidFill>
                <a:latin typeface="Arial" panose="020B0604020202020204" pitchFamily="34" charset="0"/>
                <a:cs typeface="Arial" panose="020B0604020202020204" pitchFamily="34" charset="0"/>
              </a:rPr>
              <a:t>And he </a:t>
            </a:r>
            <a:r>
              <a:rPr lang="en-US" sz="2400" b="1" i="1" dirty="0">
                <a:solidFill>
                  <a:srgbClr val="0432FF"/>
                </a:solidFill>
                <a:latin typeface="Arial" panose="020B0604020202020204" pitchFamily="34" charset="0"/>
                <a:cs typeface="Arial" panose="020B0604020202020204" pitchFamily="34" charset="0"/>
              </a:rPr>
              <a:t>reasoned</a:t>
            </a:r>
            <a:r>
              <a:rPr lang="en-US" sz="2400" dirty="0">
                <a:solidFill>
                  <a:srgbClr val="000000"/>
                </a:solidFill>
                <a:latin typeface="Arial" panose="020B0604020202020204" pitchFamily="34" charset="0"/>
                <a:cs typeface="Arial" panose="020B0604020202020204" pitchFamily="34" charset="0"/>
              </a:rPr>
              <a:t> in the synagogue every Sabbath, and persuaded both Jews and Greeks.</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48328B73-975A-1F48-B7EB-967B2A1535B3}"/>
              </a:ext>
            </a:extLst>
          </p:cNvPr>
          <p:cNvSpPr/>
          <p:nvPr/>
        </p:nvSpPr>
        <p:spPr>
          <a:xfrm>
            <a:off x="2990127" y="1671362"/>
            <a:ext cx="6767332" cy="1569660"/>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Acts 18:19</a:t>
            </a:r>
            <a:r>
              <a:rPr lang="en-US" sz="2400" dirty="0">
                <a:solidFill>
                  <a:srgbClr val="FF0000"/>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 at Ephesus</a:t>
            </a:r>
          </a:p>
          <a:p>
            <a:pPr algn="just"/>
            <a:r>
              <a:rPr lang="en-US" sz="2400" b="1" baseline="30000" dirty="0">
                <a:solidFill>
                  <a:srgbClr val="000000"/>
                </a:solidFill>
                <a:latin typeface="Arial" panose="020B0604020202020204" pitchFamily="34" charset="0"/>
                <a:cs typeface="Arial" panose="020B0604020202020204" pitchFamily="34" charset="0"/>
              </a:rPr>
              <a:t>19 </a:t>
            </a:r>
            <a:r>
              <a:rPr lang="en-US" sz="2400" dirty="0">
                <a:solidFill>
                  <a:srgbClr val="000000"/>
                </a:solidFill>
                <a:latin typeface="Arial" panose="020B0604020202020204" pitchFamily="34" charset="0"/>
                <a:cs typeface="Arial" panose="020B0604020202020204" pitchFamily="34" charset="0"/>
              </a:rPr>
              <a:t>And he came to Ephesus, and left them there; but he himself entered the synagogue and </a:t>
            </a:r>
            <a:r>
              <a:rPr lang="en-US" sz="2400" b="1" i="1" dirty="0">
                <a:solidFill>
                  <a:srgbClr val="0432FF"/>
                </a:solidFill>
                <a:latin typeface="Arial" panose="020B0604020202020204" pitchFamily="34" charset="0"/>
                <a:cs typeface="Arial" panose="020B0604020202020204" pitchFamily="34" charset="0"/>
              </a:rPr>
              <a:t>reasoned</a:t>
            </a:r>
            <a:r>
              <a:rPr lang="en-US" sz="2400" dirty="0">
                <a:solidFill>
                  <a:srgbClr val="000000"/>
                </a:solidFill>
                <a:latin typeface="Arial" panose="020B0604020202020204" pitchFamily="34" charset="0"/>
                <a:cs typeface="Arial" panose="020B0604020202020204" pitchFamily="34" charset="0"/>
              </a:rPr>
              <a:t> with the Jews.</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AB28494C-EE5A-FF4F-AD73-AE6B730DAE2D}"/>
              </a:ext>
            </a:extLst>
          </p:cNvPr>
          <p:cNvSpPr/>
          <p:nvPr/>
        </p:nvSpPr>
        <p:spPr>
          <a:xfrm>
            <a:off x="2990127" y="3442681"/>
            <a:ext cx="6767332" cy="1938992"/>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Acts 24:25 </a:t>
            </a:r>
            <a:r>
              <a:rPr lang="en-US" sz="2400" dirty="0">
                <a:solidFill>
                  <a:srgbClr val="000000"/>
                </a:solidFill>
                <a:latin typeface="Arial" panose="020B0604020202020204" pitchFamily="34" charset="0"/>
                <a:cs typeface="Arial" panose="020B0604020202020204" pitchFamily="34" charset="0"/>
              </a:rPr>
              <a:t>– before Felix</a:t>
            </a:r>
          </a:p>
          <a:p>
            <a:pPr algn="just"/>
            <a:r>
              <a:rPr lang="en-US" sz="2400" b="1" baseline="30000" dirty="0">
                <a:solidFill>
                  <a:srgbClr val="000000"/>
                </a:solidFill>
                <a:latin typeface="Arial" panose="020B0604020202020204" pitchFamily="34" charset="0"/>
                <a:cs typeface="Arial" panose="020B0604020202020204" pitchFamily="34" charset="0"/>
              </a:rPr>
              <a:t>25 </a:t>
            </a:r>
            <a:r>
              <a:rPr lang="en-US" sz="2400" dirty="0">
                <a:solidFill>
                  <a:srgbClr val="000000"/>
                </a:solidFill>
                <a:latin typeface="Arial" panose="020B0604020202020204" pitchFamily="34" charset="0"/>
                <a:cs typeface="Arial" panose="020B0604020202020204" pitchFamily="34" charset="0"/>
              </a:rPr>
              <a:t>Now as he </a:t>
            </a:r>
            <a:r>
              <a:rPr lang="en-US" sz="2400" b="1" dirty="0">
                <a:solidFill>
                  <a:srgbClr val="0432FF"/>
                </a:solidFill>
                <a:latin typeface="Arial" panose="020B0604020202020204" pitchFamily="34" charset="0"/>
                <a:cs typeface="Arial" panose="020B0604020202020204" pitchFamily="34" charset="0"/>
              </a:rPr>
              <a:t>reasoned</a:t>
            </a:r>
            <a:r>
              <a:rPr lang="en-US" sz="2400" dirty="0">
                <a:solidFill>
                  <a:srgbClr val="000000"/>
                </a:solidFill>
                <a:latin typeface="Arial" panose="020B0604020202020204" pitchFamily="34" charset="0"/>
                <a:cs typeface="Arial" panose="020B0604020202020204" pitchFamily="34" charset="0"/>
              </a:rPr>
              <a:t> about righteousness, self-control, and the judgment to come, Felix was afraid and answered, “Go away for now; when I have a convenient time I will call for you.”</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8CF3A29-B46E-0B4B-8904-39CF80E500A0}"/>
              </a:ext>
            </a:extLst>
          </p:cNvPr>
          <p:cNvSpPr/>
          <p:nvPr/>
        </p:nvSpPr>
        <p:spPr>
          <a:xfrm>
            <a:off x="2990127" y="5571635"/>
            <a:ext cx="6767332" cy="1200329"/>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Philippians 1:17</a:t>
            </a:r>
            <a:r>
              <a:rPr lang="en-US" sz="2400" dirty="0">
                <a:solidFill>
                  <a:srgbClr val="000000"/>
                </a:solidFill>
                <a:latin typeface="Arial" panose="020B0604020202020204" pitchFamily="34" charset="0"/>
                <a:cs typeface="Arial" panose="020B0604020202020204" pitchFamily="34" charset="0"/>
              </a:rPr>
              <a:t> </a:t>
            </a:r>
          </a:p>
          <a:p>
            <a:pPr algn="just"/>
            <a:r>
              <a:rPr lang="en-US" sz="2400" b="1" baseline="30000" dirty="0">
                <a:solidFill>
                  <a:srgbClr val="000000"/>
                </a:solidFill>
                <a:latin typeface="Arial" panose="020B0604020202020204" pitchFamily="34" charset="0"/>
                <a:cs typeface="Arial" panose="020B0604020202020204" pitchFamily="34" charset="0"/>
              </a:rPr>
              <a:t>17 </a:t>
            </a:r>
            <a:r>
              <a:rPr lang="en-US" sz="2400" dirty="0">
                <a:solidFill>
                  <a:srgbClr val="000000"/>
                </a:solidFill>
                <a:latin typeface="Arial" panose="020B0604020202020204" pitchFamily="34" charset="0"/>
                <a:cs typeface="Arial" panose="020B0604020202020204" pitchFamily="34" charset="0"/>
              </a:rPr>
              <a:t>but the latter out of love, knowing that I am appointed for the </a:t>
            </a:r>
            <a:r>
              <a:rPr lang="en-US" sz="2400" b="1" i="1" dirty="0">
                <a:solidFill>
                  <a:srgbClr val="0432FF"/>
                </a:solidFill>
                <a:latin typeface="Arial" panose="020B0604020202020204" pitchFamily="34" charset="0"/>
                <a:cs typeface="Arial" panose="020B0604020202020204" pitchFamily="34" charset="0"/>
              </a:rPr>
              <a:t>defense</a:t>
            </a:r>
            <a:r>
              <a:rPr lang="en-US" sz="2400" dirty="0">
                <a:solidFill>
                  <a:srgbClr val="000000"/>
                </a:solidFill>
                <a:latin typeface="Arial" panose="020B0604020202020204" pitchFamily="34" charset="0"/>
                <a:cs typeface="Arial" panose="020B0604020202020204" pitchFamily="34" charset="0"/>
              </a:rPr>
              <a:t> of the gospel.</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928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31FD9E-A511-6D4F-AFF2-6EA19F311720}"/>
              </a:ext>
            </a:extLst>
          </p:cNvPr>
          <p:cNvSpPr txBox="1"/>
          <p:nvPr/>
        </p:nvSpPr>
        <p:spPr>
          <a:xfrm>
            <a:off x="262973" y="296329"/>
            <a:ext cx="754565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Peter commanded Christians to have a defense ready.</a:t>
            </a:r>
          </a:p>
        </p:txBody>
      </p:sp>
      <p:grpSp>
        <p:nvGrpSpPr>
          <p:cNvPr id="8" name="Group 7">
            <a:extLst>
              <a:ext uri="{FF2B5EF4-FFF2-40B4-BE49-F238E27FC236}">
                <a16:creationId xmlns:a16="http://schemas.microsoft.com/office/drawing/2014/main" id="{8C9E86B0-695C-6040-8F7C-C62927062125}"/>
              </a:ext>
            </a:extLst>
          </p:cNvPr>
          <p:cNvGrpSpPr/>
          <p:nvPr/>
        </p:nvGrpSpPr>
        <p:grpSpPr>
          <a:xfrm>
            <a:off x="262973" y="3539173"/>
            <a:ext cx="6909264" cy="2894803"/>
            <a:chOff x="262973" y="3539173"/>
            <a:chExt cx="6909264" cy="2894803"/>
          </a:xfrm>
        </p:grpSpPr>
        <p:sp>
          <p:nvSpPr>
            <p:cNvPr id="4" name="TextBox 3">
              <a:extLst>
                <a:ext uri="{FF2B5EF4-FFF2-40B4-BE49-F238E27FC236}">
                  <a16:creationId xmlns:a16="http://schemas.microsoft.com/office/drawing/2014/main" id="{DD4D1D65-FBA6-E149-B1AA-FD00A2819E45}"/>
                </a:ext>
              </a:extLst>
            </p:cNvPr>
            <p:cNvSpPr txBox="1"/>
            <p:nvPr/>
          </p:nvSpPr>
          <p:spPr>
            <a:xfrm>
              <a:off x="262973" y="3539173"/>
              <a:ext cx="690926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Jude urged saints to be “contenders” for the faith.</a:t>
              </a:r>
            </a:p>
          </p:txBody>
        </p:sp>
        <p:sp>
          <p:nvSpPr>
            <p:cNvPr id="2" name="Rectangle 1">
              <a:extLst>
                <a:ext uri="{FF2B5EF4-FFF2-40B4-BE49-F238E27FC236}">
                  <a16:creationId xmlns:a16="http://schemas.microsoft.com/office/drawing/2014/main" id="{98E99044-436B-E948-BBAE-44CFB72D5F86}"/>
                </a:ext>
              </a:extLst>
            </p:cNvPr>
            <p:cNvSpPr/>
            <p:nvPr/>
          </p:nvSpPr>
          <p:spPr>
            <a:xfrm>
              <a:off x="605737" y="4125652"/>
              <a:ext cx="6462325" cy="2308324"/>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Jude 3 </a:t>
              </a:r>
            </a:p>
            <a:p>
              <a:pPr algn="just"/>
              <a:r>
                <a:rPr lang="en-US" sz="2400" b="1" baseline="30000" dirty="0">
                  <a:solidFill>
                    <a:srgbClr val="000000"/>
                  </a:solidFill>
                  <a:latin typeface="Arial" panose="020B0604020202020204" pitchFamily="34" charset="0"/>
                  <a:cs typeface="Arial" panose="020B0604020202020204" pitchFamily="34" charset="0"/>
                </a:rPr>
                <a:t>3 </a:t>
              </a:r>
              <a:r>
                <a:rPr lang="en-US" sz="2400" dirty="0">
                  <a:solidFill>
                    <a:srgbClr val="000000"/>
                  </a:solidFill>
                  <a:latin typeface="Arial" panose="020B0604020202020204" pitchFamily="34" charset="0"/>
                  <a:cs typeface="Arial" panose="020B0604020202020204" pitchFamily="34" charset="0"/>
                </a:rPr>
                <a:t>Beloved, while I was very diligent to write to you concerning our common salvation, I found it necessary to write to you exhorting you to </a:t>
              </a:r>
              <a:r>
                <a:rPr lang="en-US" sz="2400" b="1" i="1" dirty="0">
                  <a:solidFill>
                    <a:srgbClr val="0432FF"/>
                  </a:solidFill>
                  <a:latin typeface="Arial" panose="020B0604020202020204" pitchFamily="34" charset="0"/>
                  <a:cs typeface="Arial" panose="020B0604020202020204" pitchFamily="34" charset="0"/>
                </a:rPr>
                <a:t>contend</a:t>
              </a:r>
              <a:r>
                <a:rPr lang="en-US" sz="2400" dirty="0">
                  <a:solidFill>
                    <a:srgbClr val="000000"/>
                  </a:solidFill>
                  <a:latin typeface="Arial" panose="020B0604020202020204" pitchFamily="34" charset="0"/>
                  <a:cs typeface="Arial" panose="020B0604020202020204" pitchFamily="34" charset="0"/>
                </a:rPr>
                <a:t> </a:t>
              </a:r>
              <a:r>
                <a:rPr lang="en-US" sz="2400" b="1" i="1" dirty="0">
                  <a:solidFill>
                    <a:srgbClr val="0432FF"/>
                  </a:solidFill>
                  <a:latin typeface="Arial" panose="020B0604020202020204" pitchFamily="34" charset="0"/>
                  <a:cs typeface="Arial" panose="020B0604020202020204" pitchFamily="34" charset="0"/>
                </a:rPr>
                <a:t>earnestly for the faith </a:t>
              </a:r>
              <a:r>
                <a:rPr lang="en-US" sz="2400" dirty="0">
                  <a:solidFill>
                    <a:srgbClr val="000000"/>
                  </a:solidFill>
                  <a:latin typeface="Arial" panose="020B0604020202020204" pitchFamily="34" charset="0"/>
                  <a:cs typeface="Arial" panose="020B0604020202020204" pitchFamily="34" charset="0"/>
                </a:rPr>
                <a:t>which was once for all delivered to the saints.</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grpSp>
      <p:sp>
        <p:nvSpPr>
          <p:cNvPr id="5" name="Rectangle 4">
            <a:extLst>
              <a:ext uri="{FF2B5EF4-FFF2-40B4-BE49-F238E27FC236}">
                <a16:creationId xmlns:a16="http://schemas.microsoft.com/office/drawing/2014/main" id="{7CA08BA5-20A7-784A-B2BC-D0C0EFAFFEFD}"/>
              </a:ext>
            </a:extLst>
          </p:cNvPr>
          <p:cNvSpPr/>
          <p:nvPr/>
        </p:nvSpPr>
        <p:spPr>
          <a:xfrm>
            <a:off x="709912" y="873111"/>
            <a:ext cx="6462325" cy="1938992"/>
          </a:xfrm>
          <a:prstGeom prst="rect">
            <a:avLst/>
          </a:prstGeom>
        </p:spPr>
        <p:txBody>
          <a:bodyPr wrap="square">
            <a:spAutoFit/>
          </a:bodyPr>
          <a:lstStyle/>
          <a:p>
            <a:pPr algn="ctr"/>
            <a:r>
              <a:rPr lang="en-US" sz="2400" b="1" dirty="0">
                <a:solidFill>
                  <a:srgbClr val="FF0000"/>
                </a:solidFill>
                <a:latin typeface="Arial" panose="020B0604020202020204" pitchFamily="34" charset="0"/>
                <a:cs typeface="Arial" panose="020B0604020202020204" pitchFamily="34" charset="0"/>
              </a:rPr>
              <a:t>1 Peter 3:15</a:t>
            </a:r>
            <a:r>
              <a:rPr lang="en-US" sz="2400" dirty="0">
                <a:solidFill>
                  <a:srgbClr val="000000"/>
                </a:solidFill>
                <a:latin typeface="Arial" panose="020B0604020202020204" pitchFamily="34" charset="0"/>
                <a:cs typeface="Arial" panose="020B0604020202020204" pitchFamily="34" charset="0"/>
              </a:rPr>
              <a:t> </a:t>
            </a:r>
          </a:p>
          <a:p>
            <a:pPr algn="just"/>
            <a:r>
              <a:rPr lang="en-US" sz="2400" b="1" baseline="30000" dirty="0">
                <a:solidFill>
                  <a:srgbClr val="000000"/>
                </a:solidFill>
                <a:latin typeface="Arial" panose="020B0604020202020204" pitchFamily="34" charset="0"/>
                <a:cs typeface="Arial" panose="020B0604020202020204" pitchFamily="34" charset="0"/>
              </a:rPr>
              <a:t>15 </a:t>
            </a:r>
            <a:r>
              <a:rPr lang="en-US" sz="2400" dirty="0">
                <a:solidFill>
                  <a:srgbClr val="000000"/>
                </a:solidFill>
                <a:latin typeface="Arial" panose="020B0604020202020204" pitchFamily="34" charset="0"/>
                <a:cs typeface="Arial" panose="020B0604020202020204" pitchFamily="34" charset="0"/>
              </a:rPr>
              <a:t>But sanctify the Lord God in your hearts, and always </a:t>
            </a:r>
            <a:r>
              <a:rPr lang="en-US" sz="2400" i="1" dirty="0">
                <a:solidFill>
                  <a:srgbClr val="000000"/>
                </a:solidFill>
                <a:latin typeface="Arial" panose="020B0604020202020204" pitchFamily="34" charset="0"/>
                <a:cs typeface="Arial" panose="020B0604020202020204" pitchFamily="34" charset="0"/>
              </a:rPr>
              <a:t>be</a:t>
            </a:r>
            <a:r>
              <a:rPr lang="en-US" sz="2400" dirty="0">
                <a:solidFill>
                  <a:srgbClr val="000000"/>
                </a:solidFill>
                <a:latin typeface="Arial" panose="020B0604020202020204" pitchFamily="34" charset="0"/>
                <a:cs typeface="Arial" panose="020B0604020202020204" pitchFamily="34" charset="0"/>
              </a:rPr>
              <a:t> ready to </a:t>
            </a:r>
            <a:r>
              <a:rPr lang="en-US" sz="2400" i="1" dirty="0">
                <a:solidFill>
                  <a:srgbClr val="000000"/>
                </a:solidFill>
                <a:latin typeface="Arial" panose="020B0604020202020204" pitchFamily="34" charset="0"/>
                <a:cs typeface="Arial" panose="020B0604020202020204" pitchFamily="34" charset="0"/>
              </a:rPr>
              <a:t>give</a:t>
            </a:r>
            <a:r>
              <a:rPr lang="en-US" sz="2400" dirty="0">
                <a:solidFill>
                  <a:srgbClr val="000000"/>
                </a:solidFill>
                <a:latin typeface="Arial" panose="020B0604020202020204" pitchFamily="34" charset="0"/>
                <a:cs typeface="Arial" panose="020B0604020202020204" pitchFamily="34" charset="0"/>
              </a:rPr>
              <a:t> a </a:t>
            </a:r>
            <a:r>
              <a:rPr lang="en-US" sz="2400" b="1" i="1" dirty="0">
                <a:solidFill>
                  <a:srgbClr val="0432FF"/>
                </a:solidFill>
                <a:latin typeface="Arial" panose="020B0604020202020204" pitchFamily="34" charset="0"/>
                <a:cs typeface="Arial" panose="020B0604020202020204" pitchFamily="34" charset="0"/>
              </a:rPr>
              <a:t>defense</a:t>
            </a:r>
            <a:r>
              <a:rPr lang="en-US" sz="2400" dirty="0">
                <a:solidFill>
                  <a:srgbClr val="000000"/>
                </a:solidFill>
                <a:latin typeface="Arial" panose="020B0604020202020204" pitchFamily="34" charset="0"/>
                <a:cs typeface="Arial" panose="020B0604020202020204" pitchFamily="34" charset="0"/>
              </a:rPr>
              <a:t> to everyone who asks you a reason for the hope that is in you, with meekness and fear;</a:t>
            </a:r>
            <a:endParaRPr lang="en-US" sz="2400" b="0" i="0" u="none" strike="noStrike" dirty="0">
              <a:solidFill>
                <a:srgbClr val="000000"/>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51E528D-A6CC-AD45-AE34-5708F5157218}"/>
              </a:ext>
            </a:extLst>
          </p:cNvPr>
          <p:cNvSpPr txBox="1"/>
          <p:nvPr/>
        </p:nvSpPr>
        <p:spPr>
          <a:xfrm>
            <a:off x="7808628" y="1427108"/>
            <a:ext cx="3746538" cy="1200329"/>
          </a:xfrm>
          <a:prstGeom prst="rect">
            <a:avLst/>
          </a:prstGeom>
          <a:noFill/>
        </p:spPr>
        <p:txBody>
          <a:bodyPr wrap="none" rtlCol="0">
            <a:spAutoFit/>
          </a:bodyPr>
          <a:lstStyle/>
          <a:p>
            <a:pPr algn="ctr"/>
            <a:r>
              <a:rPr lang="en-US" sz="2400" b="1" dirty="0">
                <a:solidFill>
                  <a:srgbClr val="0432FF"/>
                </a:solidFill>
                <a:latin typeface="Arial" panose="020B0604020202020204" pitchFamily="34" charset="0"/>
                <a:cs typeface="Arial" panose="020B0604020202020204" pitchFamily="34" charset="0"/>
              </a:rPr>
              <a:t>“defense” </a:t>
            </a:r>
            <a:r>
              <a:rPr lang="en-US" sz="2400" dirty="0">
                <a:latin typeface="Arial" panose="020B0604020202020204" pitchFamily="34" charset="0"/>
                <a:cs typeface="Arial" panose="020B0604020202020204" pitchFamily="34" charset="0"/>
              </a:rPr>
              <a:t>– Gr. </a:t>
            </a:r>
            <a:r>
              <a:rPr lang="en-US" sz="2400" i="1" dirty="0">
                <a:latin typeface="Arial" panose="020B0604020202020204" pitchFamily="34" charset="0"/>
                <a:cs typeface="Arial" panose="020B0604020202020204" pitchFamily="34" charset="0"/>
              </a:rPr>
              <a:t>apologia </a:t>
            </a:r>
          </a:p>
          <a:p>
            <a:pPr algn="ctr"/>
            <a:r>
              <a:rPr lang="en-US" sz="2400" dirty="0">
                <a:latin typeface="Arial" panose="020B0604020202020204" pitchFamily="34" charset="0"/>
                <a:cs typeface="Arial" panose="020B0604020202020204" pitchFamily="34" charset="0"/>
              </a:rPr>
              <a:t>our Eng. word apologetics</a:t>
            </a:r>
          </a:p>
          <a:p>
            <a:pPr algn="ctr"/>
            <a:r>
              <a:rPr lang="en-US" sz="2400" dirty="0">
                <a:latin typeface="Arial" panose="020B0604020202020204" pitchFamily="34" charset="0"/>
                <a:cs typeface="Arial" panose="020B0604020202020204" pitchFamily="34" charset="0"/>
              </a:rPr>
              <a:t>i.e. give evidence for</a:t>
            </a:r>
          </a:p>
        </p:txBody>
      </p:sp>
      <p:sp>
        <p:nvSpPr>
          <p:cNvPr id="9" name="TextBox 8">
            <a:extLst>
              <a:ext uri="{FF2B5EF4-FFF2-40B4-BE49-F238E27FC236}">
                <a16:creationId xmlns:a16="http://schemas.microsoft.com/office/drawing/2014/main" id="{51ECC9B3-985E-6A46-B399-932DD6FFAFC0}"/>
              </a:ext>
            </a:extLst>
          </p:cNvPr>
          <p:cNvSpPr txBox="1"/>
          <p:nvPr/>
        </p:nvSpPr>
        <p:spPr>
          <a:xfrm>
            <a:off x="7505968" y="4519478"/>
            <a:ext cx="4288636" cy="1200329"/>
          </a:xfrm>
          <a:prstGeom prst="rect">
            <a:avLst/>
          </a:prstGeom>
          <a:noFill/>
        </p:spPr>
        <p:txBody>
          <a:bodyPr wrap="square" rtlCol="0">
            <a:spAutoFit/>
          </a:bodyPr>
          <a:lstStyle/>
          <a:p>
            <a:pPr algn="just"/>
            <a:r>
              <a:rPr lang="en-US" sz="2400" b="1" dirty="0">
                <a:solidFill>
                  <a:srgbClr val="0432FF"/>
                </a:solidFill>
                <a:latin typeface="Arial" panose="020B0604020202020204" pitchFamily="34" charset="0"/>
                <a:cs typeface="Arial" panose="020B0604020202020204" pitchFamily="34" charset="0"/>
              </a:rPr>
              <a:t>“contend” </a:t>
            </a:r>
            <a:r>
              <a:rPr lang="en-US" sz="2400" dirty="0">
                <a:latin typeface="Arial" panose="020B0604020202020204" pitchFamily="34" charset="0"/>
                <a:cs typeface="Arial" panose="020B0604020202020204" pitchFamily="34" charset="0"/>
              </a:rPr>
              <a:t>– Gr. meaning to</a:t>
            </a:r>
          </a:p>
          <a:p>
            <a:pPr algn="just"/>
            <a:r>
              <a:rPr lang="en-US" sz="2400" dirty="0">
                <a:latin typeface="Arial" panose="020B0604020202020204" pitchFamily="34" charset="0"/>
                <a:cs typeface="Arial" panose="020B0604020202020204" pitchFamily="34" charset="0"/>
              </a:rPr>
              <a:t> struggle, fight strenuously for; </a:t>
            </a:r>
          </a:p>
          <a:p>
            <a:pPr algn="just"/>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689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50C41F-052B-D44B-B1F4-6E34D8C63941}"/>
              </a:ext>
            </a:extLst>
          </p:cNvPr>
          <p:cNvSpPr txBox="1"/>
          <p:nvPr/>
        </p:nvSpPr>
        <p:spPr>
          <a:xfrm>
            <a:off x="3705727" y="541412"/>
            <a:ext cx="4274568"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FACTS</a:t>
            </a:r>
            <a:r>
              <a:rPr lang="en-US" sz="2400" dirty="0">
                <a:latin typeface="Arial" panose="020B0604020202020204" pitchFamily="34" charset="0"/>
                <a:cs typeface="Arial" panose="020B0604020202020204" pitchFamily="34" charset="0"/>
              </a:rPr>
              <a:t> (what is the evidence)</a:t>
            </a:r>
          </a:p>
        </p:txBody>
      </p:sp>
      <p:sp>
        <p:nvSpPr>
          <p:cNvPr id="4" name="TextBox 3">
            <a:extLst>
              <a:ext uri="{FF2B5EF4-FFF2-40B4-BE49-F238E27FC236}">
                <a16:creationId xmlns:a16="http://schemas.microsoft.com/office/drawing/2014/main" id="{D7545F30-0688-374B-A8BA-B3D7FB533872}"/>
              </a:ext>
            </a:extLst>
          </p:cNvPr>
          <p:cNvSpPr txBox="1"/>
          <p:nvPr/>
        </p:nvSpPr>
        <p:spPr>
          <a:xfrm>
            <a:off x="3705727" y="1740560"/>
            <a:ext cx="4431021"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REASON</a:t>
            </a:r>
            <a:r>
              <a:rPr lang="en-US" sz="2400" dirty="0">
                <a:latin typeface="Arial" panose="020B0604020202020204" pitchFamily="34" charset="0"/>
                <a:cs typeface="Arial" panose="020B0604020202020204" pitchFamily="34" charset="0"/>
              </a:rPr>
              <a:t> (weigh the evidence)</a:t>
            </a:r>
          </a:p>
        </p:txBody>
      </p:sp>
      <p:sp>
        <p:nvSpPr>
          <p:cNvPr id="5" name="TextBox 4">
            <a:extLst>
              <a:ext uri="{FF2B5EF4-FFF2-40B4-BE49-F238E27FC236}">
                <a16:creationId xmlns:a16="http://schemas.microsoft.com/office/drawing/2014/main" id="{201D885C-056E-B849-9C1D-3AFBAFEBB1F8}"/>
              </a:ext>
            </a:extLst>
          </p:cNvPr>
          <p:cNvSpPr txBox="1"/>
          <p:nvPr/>
        </p:nvSpPr>
        <p:spPr>
          <a:xfrm>
            <a:off x="3705727" y="2939708"/>
            <a:ext cx="4464684"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JUDGMENT</a:t>
            </a:r>
            <a:r>
              <a:rPr lang="en-US" sz="2400" dirty="0">
                <a:latin typeface="Arial" panose="020B0604020202020204" pitchFamily="34" charset="0"/>
                <a:cs typeface="Arial" panose="020B0604020202020204" pitchFamily="34" charset="0"/>
              </a:rPr>
              <a:t> (belief or unbelief)</a:t>
            </a:r>
          </a:p>
        </p:txBody>
      </p:sp>
      <p:sp>
        <p:nvSpPr>
          <p:cNvPr id="6" name="Down Arrow 5">
            <a:extLst>
              <a:ext uri="{FF2B5EF4-FFF2-40B4-BE49-F238E27FC236}">
                <a16:creationId xmlns:a16="http://schemas.microsoft.com/office/drawing/2014/main" id="{CB47A85A-0657-7A40-B0A2-D322C345F635}"/>
              </a:ext>
            </a:extLst>
          </p:cNvPr>
          <p:cNvSpPr/>
          <p:nvPr/>
        </p:nvSpPr>
        <p:spPr>
          <a:xfrm>
            <a:off x="4259180" y="1087005"/>
            <a:ext cx="484632" cy="65355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0B440CCB-CE15-8846-A5F5-56AC82746D7E}"/>
              </a:ext>
            </a:extLst>
          </p:cNvPr>
          <p:cNvSpPr/>
          <p:nvPr/>
        </p:nvSpPr>
        <p:spPr>
          <a:xfrm>
            <a:off x="4279229" y="2298189"/>
            <a:ext cx="484632" cy="65355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EBE8003-EAEE-6E43-9571-7B712CB648F9}"/>
              </a:ext>
            </a:extLst>
          </p:cNvPr>
          <p:cNvSpPr txBox="1"/>
          <p:nvPr/>
        </p:nvSpPr>
        <p:spPr>
          <a:xfrm>
            <a:off x="389851" y="3618239"/>
            <a:ext cx="6631752" cy="461665"/>
          </a:xfrm>
          <a:prstGeom prst="rect">
            <a:avLst/>
          </a:prstGeom>
          <a:noFill/>
        </p:spPr>
        <p:txBody>
          <a:bodyPr wrap="none" rtlCol="0">
            <a:spAutoFit/>
          </a:bodyPr>
          <a:lstStyle/>
          <a:p>
            <a:r>
              <a:rPr lang="en-US" sz="2400" dirty="0"/>
              <a:t>Acceptance of the evidence depends upon 5 things:</a:t>
            </a:r>
          </a:p>
        </p:txBody>
      </p:sp>
      <p:sp>
        <p:nvSpPr>
          <p:cNvPr id="9" name="TextBox 8">
            <a:extLst>
              <a:ext uri="{FF2B5EF4-FFF2-40B4-BE49-F238E27FC236}">
                <a16:creationId xmlns:a16="http://schemas.microsoft.com/office/drawing/2014/main" id="{9407355F-0733-984C-8049-D16D286FF037}"/>
              </a:ext>
            </a:extLst>
          </p:cNvPr>
          <p:cNvSpPr txBox="1"/>
          <p:nvPr/>
        </p:nvSpPr>
        <p:spPr>
          <a:xfrm>
            <a:off x="1816769" y="4139149"/>
            <a:ext cx="3690562" cy="461665"/>
          </a:xfrm>
          <a:prstGeom prst="rect">
            <a:avLst/>
          </a:prstGeom>
          <a:noFill/>
        </p:spPr>
        <p:txBody>
          <a:bodyPr wrap="none" rtlCol="0">
            <a:spAutoFit/>
          </a:bodyPr>
          <a:lstStyle/>
          <a:p>
            <a:pPr marL="457200" indent="-457200">
              <a:buFont typeface="+mj-lt"/>
              <a:buAutoNum type="arabicPeriod"/>
            </a:pPr>
            <a:r>
              <a:rPr lang="en-US" sz="2400" dirty="0"/>
              <a:t>WEIGHT of the evidence</a:t>
            </a:r>
          </a:p>
        </p:txBody>
      </p:sp>
      <p:sp>
        <p:nvSpPr>
          <p:cNvPr id="10" name="TextBox 9">
            <a:extLst>
              <a:ext uri="{FF2B5EF4-FFF2-40B4-BE49-F238E27FC236}">
                <a16:creationId xmlns:a16="http://schemas.microsoft.com/office/drawing/2014/main" id="{FC44AB51-165A-7744-97ED-2A8A8907ED7D}"/>
              </a:ext>
            </a:extLst>
          </p:cNvPr>
          <p:cNvSpPr txBox="1"/>
          <p:nvPr/>
        </p:nvSpPr>
        <p:spPr>
          <a:xfrm>
            <a:off x="1816769" y="4684123"/>
            <a:ext cx="4981941" cy="461665"/>
          </a:xfrm>
          <a:prstGeom prst="rect">
            <a:avLst/>
          </a:prstGeom>
          <a:noFill/>
        </p:spPr>
        <p:txBody>
          <a:bodyPr wrap="none" rtlCol="0">
            <a:spAutoFit/>
          </a:bodyPr>
          <a:lstStyle/>
          <a:p>
            <a:r>
              <a:rPr lang="en-US" sz="2400" dirty="0"/>
              <a:t>2.   CLARITY of the evidence presented</a:t>
            </a:r>
          </a:p>
        </p:txBody>
      </p:sp>
      <p:sp>
        <p:nvSpPr>
          <p:cNvPr id="11" name="TextBox 10">
            <a:extLst>
              <a:ext uri="{FF2B5EF4-FFF2-40B4-BE49-F238E27FC236}">
                <a16:creationId xmlns:a16="http://schemas.microsoft.com/office/drawing/2014/main" id="{B68398DD-6E56-AA41-8ED4-9A14276EED62}"/>
              </a:ext>
            </a:extLst>
          </p:cNvPr>
          <p:cNvSpPr txBox="1"/>
          <p:nvPr/>
        </p:nvSpPr>
        <p:spPr>
          <a:xfrm>
            <a:off x="1816769" y="5238613"/>
            <a:ext cx="3851375" cy="461665"/>
          </a:xfrm>
          <a:prstGeom prst="rect">
            <a:avLst/>
          </a:prstGeom>
          <a:noFill/>
        </p:spPr>
        <p:txBody>
          <a:bodyPr wrap="none" rtlCol="0">
            <a:spAutoFit/>
          </a:bodyPr>
          <a:lstStyle/>
          <a:p>
            <a:r>
              <a:rPr lang="en-US" sz="2400" dirty="0"/>
              <a:t>3.   HONESTY of the examiner</a:t>
            </a:r>
          </a:p>
        </p:txBody>
      </p:sp>
      <p:sp>
        <p:nvSpPr>
          <p:cNvPr id="12" name="TextBox 11">
            <a:extLst>
              <a:ext uri="{FF2B5EF4-FFF2-40B4-BE49-F238E27FC236}">
                <a16:creationId xmlns:a16="http://schemas.microsoft.com/office/drawing/2014/main" id="{5704E03B-CD92-594C-A7DC-9F6DD903A280}"/>
              </a:ext>
            </a:extLst>
          </p:cNvPr>
          <p:cNvSpPr txBox="1"/>
          <p:nvPr/>
        </p:nvSpPr>
        <p:spPr>
          <a:xfrm>
            <a:off x="1816769" y="5783423"/>
            <a:ext cx="7545464" cy="461665"/>
          </a:xfrm>
          <a:prstGeom prst="rect">
            <a:avLst/>
          </a:prstGeom>
          <a:noFill/>
        </p:spPr>
        <p:txBody>
          <a:bodyPr wrap="none" rtlCol="0">
            <a:spAutoFit/>
          </a:bodyPr>
          <a:lstStyle/>
          <a:p>
            <a:r>
              <a:rPr lang="en-US" sz="2400" dirty="0"/>
              <a:t>4.   LOGICAL ABILITY of the hearer to evaluate the evidence</a:t>
            </a:r>
          </a:p>
        </p:txBody>
      </p:sp>
      <p:sp>
        <p:nvSpPr>
          <p:cNvPr id="13" name="TextBox 12">
            <a:extLst>
              <a:ext uri="{FF2B5EF4-FFF2-40B4-BE49-F238E27FC236}">
                <a16:creationId xmlns:a16="http://schemas.microsoft.com/office/drawing/2014/main" id="{D2A5C0A4-7CCF-D847-BFEC-349856650658}"/>
              </a:ext>
            </a:extLst>
          </p:cNvPr>
          <p:cNvSpPr txBox="1"/>
          <p:nvPr/>
        </p:nvSpPr>
        <p:spPr>
          <a:xfrm>
            <a:off x="1877343" y="6325506"/>
            <a:ext cx="5689250" cy="461665"/>
          </a:xfrm>
          <a:prstGeom prst="rect">
            <a:avLst/>
          </a:prstGeom>
          <a:noFill/>
        </p:spPr>
        <p:txBody>
          <a:bodyPr wrap="none" rtlCol="0">
            <a:spAutoFit/>
          </a:bodyPr>
          <a:lstStyle/>
          <a:p>
            <a:r>
              <a:rPr lang="en-US" sz="2400" dirty="0"/>
              <a:t>5.   BACKGROUND PREJUDICES of the hearer</a:t>
            </a:r>
          </a:p>
        </p:txBody>
      </p:sp>
    </p:spTree>
    <p:extLst>
      <p:ext uri="{BB962C8B-B14F-4D97-AF65-F5344CB8AC3E}">
        <p14:creationId xmlns:p14="http://schemas.microsoft.com/office/powerpoint/2010/main" val="317689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dissolve">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dissolv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dissolve">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E8481CAD-F612-4845-92A2-6FE6C95105CA}"/>
              </a:ext>
            </a:extLst>
          </p:cNvPr>
          <p:cNvSpPr txBox="1"/>
          <p:nvPr/>
        </p:nvSpPr>
        <p:spPr>
          <a:xfrm>
            <a:off x="3545882" y="213149"/>
            <a:ext cx="6973829" cy="523220"/>
          </a:xfrm>
          <a:prstGeom prst="rect">
            <a:avLst/>
          </a:prstGeom>
          <a:noFill/>
        </p:spPr>
        <p:txBody>
          <a:bodyPr wrap="square" rtlCol="0">
            <a:spAutoFit/>
          </a:bodyPr>
          <a:lstStyle/>
          <a:p>
            <a:pPr algn="just"/>
            <a:r>
              <a:rPr lang="en-US" sz="2800" dirty="0">
                <a:latin typeface="Arial" panose="020B0604020202020204" pitchFamily="34" charset="0"/>
                <a:cs typeface="Arial" panose="020B0604020202020204" pitchFamily="34" charset="0"/>
              </a:rPr>
              <a:t>The Bible Repeatedly Invites Examination</a:t>
            </a:r>
          </a:p>
        </p:txBody>
      </p:sp>
      <p:sp>
        <p:nvSpPr>
          <p:cNvPr id="9" name="TextBox 8">
            <a:extLst>
              <a:ext uri="{FF2B5EF4-FFF2-40B4-BE49-F238E27FC236}">
                <a16:creationId xmlns:a16="http://schemas.microsoft.com/office/drawing/2014/main" id="{43CFB01F-64B5-8741-90DE-89D97EFA8813}"/>
              </a:ext>
            </a:extLst>
          </p:cNvPr>
          <p:cNvSpPr txBox="1"/>
          <p:nvPr/>
        </p:nvSpPr>
        <p:spPr>
          <a:xfrm>
            <a:off x="3397492" y="1032845"/>
            <a:ext cx="6973829"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How do the following passages indicate this truth?</a:t>
            </a:r>
          </a:p>
        </p:txBody>
      </p:sp>
      <p:sp>
        <p:nvSpPr>
          <p:cNvPr id="2" name="Rectangle 1">
            <a:extLst>
              <a:ext uri="{FF2B5EF4-FFF2-40B4-BE49-F238E27FC236}">
                <a16:creationId xmlns:a16="http://schemas.microsoft.com/office/drawing/2014/main" id="{BC678C85-28A2-CB4D-BA8B-B2970E4EE480}"/>
              </a:ext>
            </a:extLst>
          </p:cNvPr>
          <p:cNvSpPr/>
          <p:nvPr/>
        </p:nvSpPr>
        <p:spPr>
          <a:xfrm>
            <a:off x="2569080" y="1790990"/>
            <a:ext cx="8927431" cy="1938992"/>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John 20:30-31</a:t>
            </a:r>
            <a:r>
              <a:rPr lang="en-US" sz="2400" b="0" i="0" u="none" strike="noStrike" dirty="0">
                <a:solidFill>
                  <a:srgbClr val="000000"/>
                </a:solidFill>
                <a:effectLst/>
                <a:latin typeface="Arial" panose="020B0604020202020204" pitchFamily="34" charset="0"/>
                <a:cs typeface="Arial" panose="020B0604020202020204" pitchFamily="34" charset="0"/>
              </a:rPr>
              <a:t> </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30 </a:t>
            </a:r>
            <a:r>
              <a:rPr lang="en-US" sz="2400" b="0" i="0" u="none" strike="noStrike" dirty="0">
                <a:solidFill>
                  <a:srgbClr val="000000"/>
                </a:solidFill>
                <a:effectLst/>
                <a:latin typeface="Arial" panose="020B0604020202020204" pitchFamily="34" charset="0"/>
                <a:cs typeface="Arial" panose="020B0604020202020204" pitchFamily="34" charset="0"/>
              </a:rPr>
              <a:t>And truly Jesus did many other signs in the presence of His disciples, which are not written in this book; </a:t>
            </a:r>
            <a:r>
              <a:rPr lang="en-US" sz="2400" b="1" i="0" u="none" strike="noStrike" baseline="30000" dirty="0">
                <a:solidFill>
                  <a:srgbClr val="000000"/>
                </a:solidFill>
                <a:effectLst/>
                <a:latin typeface="Arial" panose="020B0604020202020204" pitchFamily="34" charset="0"/>
                <a:cs typeface="Arial" panose="020B0604020202020204" pitchFamily="34" charset="0"/>
              </a:rPr>
              <a:t>31 </a:t>
            </a:r>
            <a:r>
              <a:rPr lang="en-US" sz="2400" b="0" i="0" u="none" strike="noStrike" dirty="0">
                <a:solidFill>
                  <a:srgbClr val="000000"/>
                </a:solidFill>
                <a:effectLst/>
                <a:latin typeface="Arial" panose="020B0604020202020204" pitchFamily="34" charset="0"/>
                <a:cs typeface="Arial" panose="020B0604020202020204" pitchFamily="34" charset="0"/>
              </a:rPr>
              <a:t>but these are written that you may believe that Jesus is the Christ, the Son of God, and that believing you may have life in His name.</a:t>
            </a:r>
          </a:p>
        </p:txBody>
      </p:sp>
      <p:sp>
        <p:nvSpPr>
          <p:cNvPr id="10" name="Rectangle 9">
            <a:extLst>
              <a:ext uri="{FF2B5EF4-FFF2-40B4-BE49-F238E27FC236}">
                <a16:creationId xmlns:a16="http://schemas.microsoft.com/office/drawing/2014/main" id="{E3C671A2-3EE8-F349-8A44-8F3A7267970F}"/>
              </a:ext>
            </a:extLst>
          </p:cNvPr>
          <p:cNvSpPr/>
          <p:nvPr/>
        </p:nvSpPr>
        <p:spPr>
          <a:xfrm>
            <a:off x="2569079" y="5428894"/>
            <a:ext cx="8836858" cy="1200329"/>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2 Timothy 2:15</a:t>
            </a:r>
            <a:r>
              <a:rPr lang="en-US" sz="2400" b="0" i="0" u="none" strike="noStrike" dirty="0">
                <a:solidFill>
                  <a:srgbClr val="000000"/>
                </a:solidFill>
                <a:effectLst/>
                <a:latin typeface="Arial" panose="020B0604020202020204" pitchFamily="34" charset="0"/>
                <a:cs typeface="Arial" panose="020B0604020202020204" pitchFamily="34" charset="0"/>
              </a:rPr>
              <a:t> </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15 </a:t>
            </a:r>
            <a:r>
              <a:rPr lang="en-US" sz="2400" b="0" i="0" u="none" strike="noStrike" dirty="0">
                <a:solidFill>
                  <a:srgbClr val="000000"/>
                </a:solidFill>
                <a:effectLst/>
                <a:latin typeface="Arial" panose="020B0604020202020204" pitchFamily="34" charset="0"/>
                <a:cs typeface="Arial" panose="020B0604020202020204" pitchFamily="34" charset="0"/>
              </a:rPr>
              <a:t>Be diligent to present yourself approved to God, a worker who does not need to be ashamed, rightly dividing the word of truth.</a:t>
            </a:r>
          </a:p>
        </p:txBody>
      </p:sp>
      <p:sp>
        <p:nvSpPr>
          <p:cNvPr id="11" name="Rectangle 10">
            <a:extLst>
              <a:ext uri="{FF2B5EF4-FFF2-40B4-BE49-F238E27FC236}">
                <a16:creationId xmlns:a16="http://schemas.microsoft.com/office/drawing/2014/main" id="{8AE7E443-B0D2-B54F-99D7-03E7C1CD6BF3}"/>
              </a:ext>
            </a:extLst>
          </p:cNvPr>
          <p:cNvSpPr/>
          <p:nvPr/>
        </p:nvSpPr>
        <p:spPr>
          <a:xfrm>
            <a:off x="2569079" y="4026462"/>
            <a:ext cx="8927432" cy="1200329"/>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Galatians 6:4</a:t>
            </a:r>
            <a:r>
              <a:rPr lang="en-US" sz="2400" b="0" i="0" u="none" strike="noStrike" dirty="0">
                <a:solidFill>
                  <a:srgbClr val="000000"/>
                </a:solidFill>
                <a:effectLst/>
                <a:latin typeface="Arial" panose="020B0604020202020204" pitchFamily="34" charset="0"/>
                <a:cs typeface="Arial" panose="020B0604020202020204" pitchFamily="34" charset="0"/>
              </a:rPr>
              <a:t> </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4 </a:t>
            </a:r>
            <a:r>
              <a:rPr lang="en-US" sz="2400" b="0" i="0" u="none" strike="noStrike" dirty="0">
                <a:solidFill>
                  <a:srgbClr val="000000"/>
                </a:solidFill>
                <a:effectLst/>
                <a:latin typeface="Arial" panose="020B0604020202020204" pitchFamily="34" charset="0"/>
                <a:cs typeface="Arial" panose="020B0604020202020204" pitchFamily="34" charset="0"/>
              </a:rPr>
              <a:t>But let each one examine his own work, and then he will have rejoicing in himself alone, and not in another.</a:t>
            </a:r>
          </a:p>
        </p:txBody>
      </p:sp>
    </p:spTree>
    <p:extLst>
      <p:ext uri="{BB962C8B-B14F-4D97-AF65-F5344CB8AC3E}">
        <p14:creationId xmlns:p14="http://schemas.microsoft.com/office/powerpoint/2010/main" val="29951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Rectangle 7">
            <a:extLst>
              <a:ext uri="{FF2B5EF4-FFF2-40B4-BE49-F238E27FC236}">
                <a16:creationId xmlns:a16="http://schemas.microsoft.com/office/drawing/2014/main" id="{B60CC114-987B-1141-B898-CB1D122370CA}"/>
              </a:ext>
            </a:extLst>
          </p:cNvPr>
          <p:cNvSpPr/>
          <p:nvPr/>
        </p:nvSpPr>
        <p:spPr>
          <a:xfrm>
            <a:off x="4389207" y="309398"/>
            <a:ext cx="5455031" cy="954107"/>
          </a:xfrm>
          <a:prstGeom prst="rect">
            <a:avLst/>
          </a:prstGeom>
        </p:spPr>
        <p:txBody>
          <a:bodyPr wrap="square">
            <a:spAutoFit/>
          </a:bodyPr>
          <a:lstStyle/>
          <a:p>
            <a:pPr algn="ctr"/>
            <a:r>
              <a:rPr lang="en-US" sz="2800" b="1" dirty="0">
                <a:solidFill>
                  <a:srgbClr val="000000"/>
                </a:solidFill>
                <a:latin typeface="Arial" charset="0"/>
                <a:ea typeface="Arial" charset="0"/>
                <a:cs typeface="Arial" charset="0"/>
              </a:rPr>
              <a:t>Convictions: Believing In What Is Objectively True</a:t>
            </a:r>
            <a:endParaRPr lang="en-US" sz="2800" b="1" i="0" u="none" strike="noStrike" dirty="0">
              <a:solidFill>
                <a:srgbClr val="000000"/>
              </a:solidFill>
              <a:effectLst/>
              <a:latin typeface="Arial" charset="0"/>
              <a:ea typeface="Arial" charset="0"/>
              <a:cs typeface="Arial" charset="0"/>
            </a:endParaRPr>
          </a:p>
        </p:txBody>
      </p:sp>
      <p:sp>
        <p:nvSpPr>
          <p:cNvPr id="2" name="TextBox 1">
            <a:extLst>
              <a:ext uri="{FF2B5EF4-FFF2-40B4-BE49-F238E27FC236}">
                <a16:creationId xmlns:a16="http://schemas.microsoft.com/office/drawing/2014/main" id="{C3AAA70B-70FF-D544-A324-4001478EF829}"/>
              </a:ext>
            </a:extLst>
          </p:cNvPr>
          <p:cNvSpPr txBox="1"/>
          <p:nvPr/>
        </p:nvSpPr>
        <p:spPr>
          <a:xfrm>
            <a:off x="2938309" y="1324799"/>
            <a:ext cx="1879041"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Introduction:</a:t>
            </a:r>
          </a:p>
        </p:txBody>
      </p:sp>
      <p:sp>
        <p:nvSpPr>
          <p:cNvPr id="10" name="TextBox 9">
            <a:extLst>
              <a:ext uri="{FF2B5EF4-FFF2-40B4-BE49-F238E27FC236}">
                <a16:creationId xmlns:a16="http://schemas.microsoft.com/office/drawing/2014/main" id="{8238EF1D-8F20-954C-948B-AAEB77579F8D}"/>
              </a:ext>
            </a:extLst>
          </p:cNvPr>
          <p:cNvSpPr txBox="1"/>
          <p:nvPr/>
        </p:nvSpPr>
        <p:spPr>
          <a:xfrm>
            <a:off x="4831327" y="1348863"/>
            <a:ext cx="509787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The evening of September 10, 2001</a:t>
            </a:r>
          </a:p>
        </p:txBody>
      </p:sp>
      <p:sp>
        <p:nvSpPr>
          <p:cNvPr id="11" name="TextBox 10">
            <a:extLst>
              <a:ext uri="{FF2B5EF4-FFF2-40B4-BE49-F238E27FC236}">
                <a16:creationId xmlns:a16="http://schemas.microsoft.com/office/drawing/2014/main" id="{EE0F8220-4B2C-1947-922C-CD456405302A}"/>
              </a:ext>
            </a:extLst>
          </p:cNvPr>
          <p:cNvSpPr txBox="1"/>
          <p:nvPr/>
        </p:nvSpPr>
        <p:spPr>
          <a:xfrm>
            <a:off x="2014176" y="2048915"/>
            <a:ext cx="8978740"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19 young men read a letter urging their “complete obedience.”</a:t>
            </a:r>
          </a:p>
        </p:txBody>
      </p:sp>
      <p:sp>
        <p:nvSpPr>
          <p:cNvPr id="12" name="TextBox 11">
            <a:extLst>
              <a:ext uri="{FF2B5EF4-FFF2-40B4-BE49-F238E27FC236}">
                <a16:creationId xmlns:a16="http://schemas.microsoft.com/office/drawing/2014/main" id="{3C716A04-00A5-1F41-B653-0277F9B6AAF7}"/>
              </a:ext>
            </a:extLst>
          </p:cNvPr>
          <p:cNvSpPr txBox="1"/>
          <p:nvPr/>
        </p:nvSpPr>
        <p:spPr>
          <a:xfrm>
            <a:off x="2014176" y="2642106"/>
            <a:ext cx="8815234"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next morning they gave their lives for what they believed.</a:t>
            </a:r>
          </a:p>
        </p:txBody>
      </p:sp>
      <p:sp>
        <p:nvSpPr>
          <p:cNvPr id="13" name="TextBox 12">
            <a:extLst>
              <a:ext uri="{FF2B5EF4-FFF2-40B4-BE49-F238E27FC236}">
                <a16:creationId xmlns:a16="http://schemas.microsoft.com/office/drawing/2014/main" id="{3613D38F-A3E1-FD4D-B612-2F3E04894E59}"/>
              </a:ext>
            </a:extLst>
          </p:cNvPr>
          <p:cNvSpPr txBox="1"/>
          <p:nvPr/>
        </p:nvSpPr>
        <p:spPr>
          <a:xfrm>
            <a:off x="2014177" y="3235297"/>
            <a:ext cx="907894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They hijacked 4 airliners and used them as bombs killing more than 3000 innocent people.</a:t>
            </a:r>
          </a:p>
        </p:txBody>
      </p:sp>
      <p:sp>
        <p:nvSpPr>
          <p:cNvPr id="14" name="TextBox 13">
            <a:extLst>
              <a:ext uri="{FF2B5EF4-FFF2-40B4-BE49-F238E27FC236}">
                <a16:creationId xmlns:a16="http://schemas.microsoft.com/office/drawing/2014/main" id="{AC434F73-41FB-4B44-BD12-2F18CBCB8FB4}"/>
              </a:ext>
            </a:extLst>
          </p:cNvPr>
          <p:cNvSpPr txBox="1"/>
          <p:nvPr/>
        </p:nvSpPr>
        <p:spPr>
          <a:xfrm>
            <a:off x="2014177" y="4197820"/>
            <a:ext cx="8815234"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They had religious convictions that what they were doing was honoring their god.</a:t>
            </a:r>
          </a:p>
        </p:txBody>
      </p:sp>
      <p:sp>
        <p:nvSpPr>
          <p:cNvPr id="15" name="TextBox 14">
            <a:extLst>
              <a:ext uri="{FF2B5EF4-FFF2-40B4-BE49-F238E27FC236}">
                <a16:creationId xmlns:a16="http://schemas.microsoft.com/office/drawing/2014/main" id="{F6928DF7-2CAA-E444-BE2C-C21D2357DCCD}"/>
              </a:ext>
            </a:extLst>
          </p:cNvPr>
          <p:cNvSpPr txBox="1"/>
          <p:nvPr/>
        </p:nvSpPr>
        <p:spPr>
          <a:xfrm>
            <a:off x="1966085" y="5160343"/>
            <a:ext cx="9367661" cy="830997"/>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Two weeks later, Osama bin Laden, praised the attack and declared Allah is the only God and Muhammad is his messenger.</a:t>
            </a:r>
          </a:p>
        </p:txBody>
      </p:sp>
      <p:sp>
        <p:nvSpPr>
          <p:cNvPr id="16" name="TextBox 15">
            <a:extLst>
              <a:ext uri="{FF2B5EF4-FFF2-40B4-BE49-F238E27FC236}">
                <a16:creationId xmlns:a16="http://schemas.microsoft.com/office/drawing/2014/main" id="{80915B21-0BF0-0540-A274-060A49448CAD}"/>
              </a:ext>
            </a:extLst>
          </p:cNvPr>
          <p:cNvSpPr txBox="1"/>
          <p:nvPr/>
        </p:nvSpPr>
        <p:spPr>
          <a:xfrm>
            <a:off x="1966085" y="6122866"/>
            <a:ext cx="9259266" cy="461665"/>
          </a:xfrm>
          <a:prstGeom prst="rect">
            <a:avLst/>
          </a:prstGeom>
          <a:noFill/>
        </p:spPr>
        <p:txBody>
          <a:bodyPr wrap="non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They were convinced of “their” truth and were willing to die for it.</a:t>
            </a:r>
          </a:p>
        </p:txBody>
      </p:sp>
    </p:spTree>
    <p:extLst>
      <p:ext uri="{BB962C8B-B14F-4D97-AF65-F5344CB8AC3E}">
        <p14:creationId xmlns:p14="http://schemas.microsoft.com/office/powerpoint/2010/main" val="377970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2" name="Rectangle 1">
            <a:extLst>
              <a:ext uri="{FF2B5EF4-FFF2-40B4-BE49-F238E27FC236}">
                <a16:creationId xmlns:a16="http://schemas.microsoft.com/office/drawing/2014/main" id="{98A50989-71FB-964C-91FD-A6D7EFA70E99}"/>
              </a:ext>
            </a:extLst>
          </p:cNvPr>
          <p:cNvSpPr/>
          <p:nvPr/>
        </p:nvSpPr>
        <p:spPr>
          <a:xfrm>
            <a:off x="3048000" y="1998655"/>
            <a:ext cx="8165432" cy="1569660"/>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2 Corinthians 13:5</a:t>
            </a:r>
            <a:r>
              <a:rPr lang="en-US" sz="2400" b="0" i="0" u="none" strike="noStrike" dirty="0">
                <a:solidFill>
                  <a:srgbClr val="000000"/>
                </a:solidFill>
                <a:effectLst/>
                <a:latin typeface="Arial" panose="020B0604020202020204" pitchFamily="34" charset="0"/>
                <a:cs typeface="Arial" panose="020B0604020202020204" pitchFamily="34" charset="0"/>
              </a:rPr>
              <a:t> </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5 </a:t>
            </a:r>
            <a:r>
              <a:rPr lang="en-US" sz="2400" b="0" i="0" u="none" strike="noStrike" dirty="0">
                <a:solidFill>
                  <a:srgbClr val="000000"/>
                </a:solidFill>
                <a:effectLst/>
                <a:latin typeface="Arial" panose="020B0604020202020204" pitchFamily="34" charset="0"/>
                <a:cs typeface="Arial" panose="020B0604020202020204" pitchFamily="34" charset="0"/>
              </a:rPr>
              <a:t>Examine yourselves </a:t>
            </a:r>
            <a:r>
              <a:rPr lang="en-US" sz="2400" b="0" i="1" u="none" strike="noStrike" dirty="0">
                <a:solidFill>
                  <a:srgbClr val="000000"/>
                </a:solidFill>
                <a:effectLst/>
                <a:latin typeface="Arial" panose="020B0604020202020204" pitchFamily="34" charset="0"/>
                <a:cs typeface="Arial" panose="020B0604020202020204" pitchFamily="34" charset="0"/>
              </a:rPr>
              <a:t>as to</a:t>
            </a:r>
            <a:r>
              <a:rPr lang="en-US" sz="2400" b="0" i="0" u="none" strike="noStrike" dirty="0">
                <a:solidFill>
                  <a:srgbClr val="000000"/>
                </a:solidFill>
                <a:effectLst/>
                <a:latin typeface="Arial" panose="020B0604020202020204" pitchFamily="34" charset="0"/>
                <a:cs typeface="Arial" panose="020B0604020202020204" pitchFamily="34" charset="0"/>
              </a:rPr>
              <a:t> whether you are in the faith. Test yourselves. Do you not know yourselves, that Jesus Christ is in you?—unless indeed you </a:t>
            </a:r>
            <a:r>
              <a:rPr lang="en-US" sz="2400" b="0" i="0" u="none" strike="noStrike" baseline="30000" dirty="0">
                <a:solidFill>
                  <a:srgbClr val="000000"/>
                </a:solidFill>
                <a:effectLst/>
                <a:latin typeface="Arial" panose="020B0604020202020204" pitchFamily="34" charset="0"/>
                <a:cs typeface="Arial" panose="020B0604020202020204" pitchFamily="34" charset="0"/>
              </a:rPr>
              <a:t>[</a:t>
            </a:r>
            <a:r>
              <a:rPr lang="en-US" sz="2400" b="0" i="0" u="none" strike="noStrike" baseline="30000" dirty="0">
                <a:solidFill>
                  <a:srgbClr val="B34B2C"/>
                </a:solidFill>
                <a:effectLst/>
                <a:latin typeface="Arial" panose="020B0604020202020204" pitchFamily="34" charset="0"/>
                <a:cs typeface="Arial" panose="020B0604020202020204" pitchFamily="34" charset="0"/>
                <a:hlinkClick r:id="rId3" tooltip="See footnote a"/>
              </a:rPr>
              <a:t>a</a:t>
            </a:r>
            <a:r>
              <a:rPr lang="en-US" sz="2400" b="0" i="0" u="none" strike="noStrike" baseline="30000" dirty="0">
                <a:solidFill>
                  <a:srgbClr val="000000"/>
                </a:solidFill>
                <a:effectLst/>
                <a:latin typeface="Arial" panose="020B0604020202020204" pitchFamily="34" charset="0"/>
                <a:cs typeface="Arial" panose="020B0604020202020204" pitchFamily="34" charset="0"/>
              </a:rPr>
              <a:t>]</a:t>
            </a:r>
            <a:r>
              <a:rPr lang="en-US" sz="2400" b="0" i="0" u="none" strike="noStrike" dirty="0">
                <a:solidFill>
                  <a:srgbClr val="000000"/>
                </a:solidFill>
                <a:effectLst/>
                <a:latin typeface="Arial" panose="020B0604020202020204" pitchFamily="34" charset="0"/>
                <a:cs typeface="Arial" panose="020B0604020202020204" pitchFamily="34" charset="0"/>
              </a:rPr>
              <a:t>are disqualified.</a:t>
            </a:r>
          </a:p>
        </p:txBody>
      </p:sp>
      <p:sp>
        <p:nvSpPr>
          <p:cNvPr id="5" name="Rectangle 4">
            <a:extLst>
              <a:ext uri="{FF2B5EF4-FFF2-40B4-BE49-F238E27FC236}">
                <a16:creationId xmlns:a16="http://schemas.microsoft.com/office/drawing/2014/main" id="{87ECB1F2-5DA2-0B44-BFC7-4615B6A5D4CC}"/>
              </a:ext>
            </a:extLst>
          </p:cNvPr>
          <p:cNvSpPr/>
          <p:nvPr/>
        </p:nvSpPr>
        <p:spPr>
          <a:xfrm>
            <a:off x="3188368" y="391102"/>
            <a:ext cx="8025064" cy="1569660"/>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Romans 2:21</a:t>
            </a:r>
            <a:r>
              <a:rPr lang="en-US" sz="2400" b="0" i="0" u="none" strike="noStrike" dirty="0">
                <a:solidFill>
                  <a:srgbClr val="000000"/>
                </a:solidFill>
                <a:effectLst/>
                <a:latin typeface="Arial" panose="020B0604020202020204" pitchFamily="34" charset="0"/>
                <a:cs typeface="Arial" panose="020B0604020202020204" pitchFamily="34" charset="0"/>
              </a:rPr>
              <a:t> </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21 </a:t>
            </a:r>
            <a:r>
              <a:rPr lang="en-US" sz="2400" b="0" i="0" u="none" strike="noStrike" dirty="0">
                <a:solidFill>
                  <a:srgbClr val="000000"/>
                </a:solidFill>
                <a:effectLst/>
                <a:latin typeface="Arial" panose="020B0604020202020204" pitchFamily="34" charset="0"/>
                <a:cs typeface="Arial" panose="020B0604020202020204" pitchFamily="34" charset="0"/>
              </a:rPr>
              <a:t>You, therefore, who teach another, do you not teach yourself? You who preach that a man should not steal, do you steal?</a:t>
            </a:r>
          </a:p>
        </p:txBody>
      </p:sp>
      <p:sp>
        <p:nvSpPr>
          <p:cNvPr id="8" name="Rectangle 7">
            <a:extLst>
              <a:ext uri="{FF2B5EF4-FFF2-40B4-BE49-F238E27FC236}">
                <a16:creationId xmlns:a16="http://schemas.microsoft.com/office/drawing/2014/main" id="{BDD85182-0874-E040-85A6-1C45BE475C97}"/>
              </a:ext>
            </a:extLst>
          </p:cNvPr>
          <p:cNvSpPr/>
          <p:nvPr/>
        </p:nvSpPr>
        <p:spPr>
          <a:xfrm>
            <a:off x="2963779" y="3938632"/>
            <a:ext cx="8249653" cy="1200329"/>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Hebrews 3:12</a:t>
            </a:r>
            <a:r>
              <a:rPr lang="en-US" sz="2400" b="0" i="0" u="none" strike="noStrike" dirty="0">
                <a:solidFill>
                  <a:srgbClr val="000000"/>
                </a:solidFill>
                <a:effectLst/>
                <a:latin typeface="Arial" panose="020B0604020202020204" pitchFamily="34" charset="0"/>
                <a:cs typeface="Arial" panose="020B0604020202020204" pitchFamily="34" charset="0"/>
              </a:rPr>
              <a:t> </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12 </a:t>
            </a:r>
            <a:r>
              <a:rPr lang="en-US" sz="2400" b="0" i="0" u="none" strike="noStrike" dirty="0">
                <a:solidFill>
                  <a:srgbClr val="000000"/>
                </a:solidFill>
                <a:effectLst/>
                <a:latin typeface="Arial" panose="020B0604020202020204" pitchFamily="34" charset="0"/>
                <a:cs typeface="Arial" panose="020B0604020202020204" pitchFamily="34" charset="0"/>
              </a:rPr>
              <a:t>Beware, brethren, lest there be in any of you an evil heart of unbelief in departing from the living God;</a:t>
            </a:r>
          </a:p>
        </p:txBody>
      </p:sp>
      <p:sp>
        <p:nvSpPr>
          <p:cNvPr id="9" name="Rectangle 8">
            <a:extLst>
              <a:ext uri="{FF2B5EF4-FFF2-40B4-BE49-F238E27FC236}">
                <a16:creationId xmlns:a16="http://schemas.microsoft.com/office/drawing/2014/main" id="{7A1FF46E-0DD7-9C48-9599-9EE00F7C488A}"/>
              </a:ext>
            </a:extLst>
          </p:cNvPr>
          <p:cNvSpPr/>
          <p:nvPr/>
        </p:nvSpPr>
        <p:spPr>
          <a:xfrm>
            <a:off x="2671012" y="5453426"/>
            <a:ext cx="8746956" cy="1200329"/>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Philippians 2:3 </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3 </a:t>
            </a:r>
            <a:r>
              <a:rPr lang="en-US" sz="2400" b="0" i="1" u="none" strike="noStrike" dirty="0">
                <a:solidFill>
                  <a:srgbClr val="000000"/>
                </a:solidFill>
                <a:effectLst/>
                <a:latin typeface="Arial" panose="020B0604020202020204" pitchFamily="34" charset="0"/>
                <a:cs typeface="Arial" panose="020B0604020202020204" pitchFamily="34" charset="0"/>
              </a:rPr>
              <a:t>Let</a:t>
            </a:r>
            <a:r>
              <a:rPr lang="en-US" sz="2400" b="0" i="0" u="none" strike="noStrike" dirty="0">
                <a:solidFill>
                  <a:srgbClr val="000000"/>
                </a:solidFill>
                <a:effectLst/>
                <a:latin typeface="Arial" panose="020B0604020202020204" pitchFamily="34" charset="0"/>
                <a:cs typeface="Arial" panose="020B0604020202020204" pitchFamily="34" charset="0"/>
              </a:rPr>
              <a:t> nothing </a:t>
            </a:r>
            <a:r>
              <a:rPr lang="en-US" sz="2400" b="0" i="1" u="none" strike="noStrike" dirty="0">
                <a:solidFill>
                  <a:srgbClr val="000000"/>
                </a:solidFill>
                <a:effectLst/>
                <a:latin typeface="Arial" panose="020B0604020202020204" pitchFamily="34" charset="0"/>
                <a:cs typeface="Arial" panose="020B0604020202020204" pitchFamily="34" charset="0"/>
              </a:rPr>
              <a:t>be done</a:t>
            </a:r>
            <a:r>
              <a:rPr lang="en-US" sz="2400" b="0" i="0" u="none" strike="noStrike" dirty="0">
                <a:solidFill>
                  <a:srgbClr val="000000"/>
                </a:solidFill>
                <a:effectLst/>
                <a:latin typeface="Arial" panose="020B0604020202020204" pitchFamily="34" charset="0"/>
                <a:cs typeface="Arial" panose="020B0604020202020204" pitchFamily="34" charset="0"/>
              </a:rPr>
              <a:t> through selfish ambition or conceit, but in lowliness of mind let each esteem others better than himself.</a:t>
            </a:r>
          </a:p>
        </p:txBody>
      </p:sp>
    </p:spTree>
    <p:extLst>
      <p:ext uri="{BB962C8B-B14F-4D97-AF65-F5344CB8AC3E}">
        <p14:creationId xmlns:p14="http://schemas.microsoft.com/office/powerpoint/2010/main" val="37355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2" name="Rectangle 1">
            <a:extLst>
              <a:ext uri="{FF2B5EF4-FFF2-40B4-BE49-F238E27FC236}">
                <a16:creationId xmlns:a16="http://schemas.microsoft.com/office/drawing/2014/main" id="{CE6D510F-8739-8D43-9803-7C30D4D4607C}"/>
              </a:ext>
            </a:extLst>
          </p:cNvPr>
          <p:cNvSpPr/>
          <p:nvPr/>
        </p:nvSpPr>
        <p:spPr>
          <a:xfrm>
            <a:off x="3781926" y="340077"/>
            <a:ext cx="6914148" cy="1200329"/>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Romans 8:16 </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16 </a:t>
            </a:r>
            <a:r>
              <a:rPr lang="en-US" sz="2400" b="0" i="0" u="none" strike="noStrike" dirty="0">
                <a:solidFill>
                  <a:srgbClr val="000000"/>
                </a:solidFill>
                <a:effectLst/>
                <a:latin typeface="Arial" panose="020B0604020202020204" pitchFamily="34" charset="0"/>
                <a:cs typeface="Arial" panose="020B0604020202020204" pitchFamily="34" charset="0"/>
              </a:rPr>
              <a:t>The Spirit Himself bears witness with our spirit that we are children of God,</a:t>
            </a:r>
          </a:p>
        </p:txBody>
      </p:sp>
      <p:sp>
        <p:nvSpPr>
          <p:cNvPr id="5" name="Rectangle 4">
            <a:extLst>
              <a:ext uri="{FF2B5EF4-FFF2-40B4-BE49-F238E27FC236}">
                <a16:creationId xmlns:a16="http://schemas.microsoft.com/office/drawing/2014/main" id="{4824AD6F-3F6C-2042-9E25-D9DA15993396}"/>
              </a:ext>
            </a:extLst>
          </p:cNvPr>
          <p:cNvSpPr/>
          <p:nvPr/>
        </p:nvSpPr>
        <p:spPr>
          <a:xfrm>
            <a:off x="3781926" y="1787965"/>
            <a:ext cx="6914148" cy="1938992"/>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Romans 12:2 </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2 </a:t>
            </a:r>
            <a:r>
              <a:rPr lang="en-US" sz="2400" b="0" i="0" u="none" strike="noStrike" dirty="0">
                <a:solidFill>
                  <a:srgbClr val="000000"/>
                </a:solidFill>
                <a:effectLst/>
                <a:latin typeface="Arial" panose="020B0604020202020204" pitchFamily="34" charset="0"/>
                <a:cs typeface="Arial" panose="020B0604020202020204" pitchFamily="34" charset="0"/>
              </a:rPr>
              <a:t>And do not be conformed to this world, but be transformed by the renewing of your mind, that you may prove what </a:t>
            </a:r>
            <a:r>
              <a:rPr lang="en-US" sz="2400" b="0" i="1" u="none" strike="noStrike" dirty="0">
                <a:solidFill>
                  <a:srgbClr val="000000"/>
                </a:solidFill>
                <a:effectLst/>
                <a:latin typeface="Arial" panose="020B0604020202020204" pitchFamily="34" charset="0"/>
                <a:cs typeface="Arial" panose="020B0604020202020204" pitchFamily="34" charset="0"/>
              </a:rPr>
              <a:t>is</a:t>
            </a:r>
            <a:r>
              <a:rPr lang="en-US" sz="2400" b="0" i="0" u="none" strike="noStrike" dirty="0">
                <a:solidFill>
                  <a:srgbClr val="000000"/>
                </a:solidFill>
                <a:effectLst/>
                <a:latin typeface="Arial" panose="020B0604020202020204" pitchFamily="34" charset="0"/>
                <a:cs typeface="Arial" panose="020B0604020202020204" pitchFamily="34" charset="0"/>
              </a:rPr>
              <a:t> that good and acceptable and perfect will of God.</a:t>
            </a:r>
          </a:p>
        </p:txBody>
      </p:sp>
      <p:sp>
        <p:nvSpPr>
          <p:cNvPr id="8" name="Rectangle 7">
            <a:extLst>
              <a:ext uri="{FF2B5EF4-FFF2-40B4-BE49-F238E27FC236}">
                <a16:creationId xmlns:a16="http://schemas.microsoft.com/office/drawing/2014/main" id="{6EA52411-01A6-994A-8DAF-FAEAB2A48B25}"/>
              </a:ext>
            </a:extLst>
          </p:cNvPr>
          <p:cNvSpPr/>
          <p:nvPr/>
        </p:nvSpPr>
        <p:spPr>
          <a:xfrm>
            <a:off x="3781926" y="3974516"/>
            <a:ext cx="6914148" cy="1200329"/>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James 1:22</a:t>
            </a:r>
            <a:r>
              <a:rPr lang="en-US" sz="2400" b="0" i="0" u="none" strike="noStrike" dirty="0">
                <a:solidFill>
                  <a:srgbClr val="000000"/>
                </a:solidFill>
                <a:effectLst/>
                <a:latin typeface="Arial" panose="020B0604020202020204" pitchFamily="34" charset="0"/>
                <a:cs typeface="Arial" panose="020B0604020202020204" pitchFamily="34" charset="0"/>
              </a:rPr>
              <a:t> </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22 </a:t>
            </a:r>
            <a:r>
              <a:rPr lang="en-US" sz="2400" b="0" i="0" u="none" strike="noStrike" dirty="0">
                <a:solidFill>
                  <a:srgbClr val="000000"/>
                </a:solidFill>
                <a:effectLst/>
                <a:latin typeface="Arial" panose="020B0604020202020204" pitchFamily="34" charset="0"/>
                <a:cs typeface="Arial" panose="020B0604020202020204" pitchFamily="34" charset="0"/>
              </a:rPr>
              <a:t>But be doers of the word, and not hearers only, deceiving yourselves.</a:t>
            </a:r>
          </a:p>
        </p:txBody>
      </p:sp>
      <p:sp>
        <p:nvSpPr>
          <p:cNvPr id="9" name="Rectangle 8">
            <a:extLst>
              <a:ext uri="{FF2B5EF4-FFF2-40B4-BE49-F238E27FC236}">
                <a16:creationId xmlns:a16="http://schemas.microsoft.com/office/drawing/2014/main" id="{154A4480-DFCE-4646-A38A-CAA055BCF595}"/>
              </a:ext>
            </a:extLst>
          </p:cNvPr>
          <p:cNvSpPr/>
          <p:nvPr/>
        </p:nvSpPr>
        <p:spPr>
          <a:xfrm>
            <a:off x="3781926" y="5386043"/>
            <a:ext cx="6914148" cy="1200329"/>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James 2:26</a:t>
            </a:r>
            <a:r>
              <a:rPr lang="en-US" sz="2400" b="0" i="0" u="none" strike="noStrike" dirty="0">
                <a:solidFill>
                  <a:srgbClr val="000000"/>
                </a:solidFill>
                <a:effectLst/>
                <a:latin typeface="Arial" panose="020B0604020202020204" pitchFamily="34" charset="0"/>
                <a:cs typeface="Arial" panose="020B0604020202020204" pitchFamily="34" charset="0"/>
              </a:rPr>
              <a:t> </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26 </a:t>
            </a:r>
            <a:r>
              <a:rPr lang="en-US" sz="2400" b="0" i="0" u="none" strike="noStrike" dirty="0">
                <a:solidFill>
                  <a:srgbClr val="000000"/>
                </a:solidFill>
                <a:effectLst/>
                <a:latin typeface="Arial" panose="020B0604020202020204" pitchFamily="34" charset="0"/>
                <a:cs typeface="Arial" panose="020B0604020202020204" pitchFamily="34" charset="0"/>
              </a:rPr>
              <a:t>For as the body without the spirit is dead, so faith without works is dead also.</a:t>
            </a:r>
          </a:p>
        </p:txBody>
      </p:sp>
    </p:spTree>
    <p:extLst>
      <p:ext uri="{BB962C8B-B14F-4D97-AF65-F5344CB8AC3E}">
        <p14:creationId xmlns:p14="http://schemas.microsoft.com/office/powerpoint/2010/main" val="128852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2" name="TextBox 1">
            <a:extLst>
              <a:ext uri="{FF2B5EF4-FFF2-40B4-BE49-F238E27FC236}">
                <a16:creationId xmlns:a16="http://schemas.microsoft.com/office/drawing/2014/main" id="{56AEAB94-77D9-BA4B-B342-E0A2D984CEB8}"/>
              </a:ext>
            </a:extLst>
          </p:cNvPr>
          <p:cNvSpPr txBox="1"/>
          <p:nvPr/>
        </p:nvSpPr>
        <p:spPr>
          <a:xfrm>
            <a:off x="5208608" y="604055"/>
            <a:ext cx="3494675" cy="523220"/>
          </a:xfrm>
          <a:prstGeom prst="rect">
            <a:avLst/>
          </a:prstGeom>
          <a:noFill/>
        </p:spPr>
        <p:txBody>
          <a:bodyPr wrap="none" rtlCol="0">
            <a:spAutoFit/>
          </a:bodyPr>
          <a:lstStyle/>
          <a:p>
            <a:r>
              <a:rPr lang="en-US" sz="2800" b="1" dirty="0"/>
              <a:t>The Necessity Of Faith</a:t>
            </a:r>
          </a:p>
        </p:txBody>
      </p:sp>
      <p:sp>
        <p:nvSpPr>
          <p:cNvPr id="5" name="TextBox 4">
            <a:extLst>
              <a:ext uri="{FF2B5EF4-FFF2-40B4-BE49-F238E27FC236}">
                <a16:creationId xmlns:a16="http://schemas.microsoft.com/office/drawing/2014/main" id="{82461F12-0F28-E348-BD38-75D815D43A5B}"/>
              </a:ext>
            </a:extLst>
          </p:cNvPr>
          <p:cNvSpPr txBox="1"/>
          <p:nvPr/>
        </p:nvSpPr>
        <p:spPr>
          <a:xfrm>
            <a:off x="3530279" y="1574651"/>
            <a:ext cx="770874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Examining the evidence doesn’t eliminate the need for faith. While believing something without evidence is like taking a leap into the dark, no amount of evidence can create a 100% certainty.</a:t>
            </a:r>
          </a:p>
        </p:txBody>
      </p:sp>
      <p:sp>
        <p:nvSpPr>
          <p:cNvPr id="8" name="TextBox 7">
            <a:extLst>
              <a:ext uri="{FF2B5EF4-FFF2-40B4-BE49-F238E27FC236}">
                <a16:creationId xmlns:a16="http://schemas.microsoft.com/office/drawing/2014/main" id="{735FB239-61A8-6942-9442-6F3E8AF15674}"/>
              </a:ext>
            </a:extLst>
          </p:cNvPr>
          <p:cNvSpPr txBox="1"/>
          <p:nvPr/>
        </p:nvSpPr>
        <p:spPr>
          <a:xfrm>
            <a:off x="3530278" y="3712418"/>
            <a:ext cx="7708741"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J.P. Moreland, author and apologist:</a:t>
            </a:r>
          </a:p>
          <a:p>
            <a:pPr algn="just"/>
            <a:r>
              <a:rPr lang="en-US" sz="2400" dirty="0">
                <a:latin typeface="Arial" panose="020B0604020202020204" pitchFamily="34" charset="0"/>
                <a:cs typeface="Arial" panose="020B0604020202020204" pitchFamily="34" charset="0"/>
              </a:rPr>
              <a:t>Defines faith as “a trust in what we have reason to believe is true.”</a:t>
            </a:r>
          </a:p>
        </p:txBody>
      </p:sp>
      <p:sp>
        <p:nvSpPr>
          <p:cNvPr id="9" name="TextBox 8">
            <a:extLst>
              <a:ext uri="{FF2B5EF4-FFF2-40B4-BE49-F238E27FC236}">
                <a16:creationId xmlns:a16="http://schemas.microsoft.com/office/drawing/2014/main" id="{39F372B1-AEC8-5C44-AE50-4749567A7E5D}"/>
              </a:ext>
            </a:extLst>
          </p:cNvPr>
          <p:cNvSpPr txBox="1"/>
          <p:nvPr/>
        </p:nvSpPr>
        <p:spPr>
          <a:xfrm>
            <a:off x="3530277" y="5374510"/>
            <a:ext cx="7708741"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A faith that is rooted in the truth that we have reason to believe is “objectively true” will move us beyond belief to convictions.</a:t>
            </a:r>
          </a:p>
        </p:txBody>
      </p:sp>
    </p:spTree>
    <p:extLst>
      <p:ext uri="{BB962C8B-B14F-4D97-AF65-F5344CB8AC3E}">
        <p14:creationId xmlns:p14="http://schemas.microsoft.com/office/powerpoint/2010/main" val="108890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2" name="TextBox 1">
            <a:extLst>
              <a:ext uri="{FF2B5EF4-FFF2-40B4-BE49-F238E27FC236}">
                <a16:creationId xmlns:a16="http://schemas.microsoft.com/office/drawing/2014/main" id="{9271F1AE-DA56-FF44-AD18-B5A4C4415779}"/>
              </a:ext>
            </a:extLst>
          </p:cNvPr>
          <p:cNvSpPr txBox="1"/>
          <p:nvPr/>
        </p:nvSpPr>
        <p:spPr>
          <a:xfrm>
            <a:off x="4826525" y="388611"/>
            <a:ext cx="5062194" cy="954107"/>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Convictions: Believing In What Is Relationally Meaningful</a:t>
            </a:r>
          </a:p>
        </p:txBody>
      </p:sp>
      <p:sp>
        <p:nvSpPr>
          <p:cNvPr id="5" name="TextBox 4">
            <a:extLst>
              <a:ext uri="{FF2B5EF4-FFF2-40B4-BE49-F238E27FC236}">
                <a16:creationId xmlns:a16="http://schemas.microsoft.com/office/drawing/2014/main" id="{969DA395-B662-0743-8C38-01D63BE85EEB}"/>
              </a:ext>
            </a:extLst>
          </p:cNvPr>
          <p:cNvSpPr txBox="1"/>
          <p:nvPr/>
        </p:nvSpPr>
        <p:spPr>
          <a:xfrm>
            <a:off x="3940405" y="1743960"/>
            <a:ext cx="6834433"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While objective truth is critical to having a faith that will see us through a godless culture is only one side of believing with convictions.</a:t>
            </a:r>
          </a:p>
        </p:txBody>
      </p:sp>
      <p:sp>
        <p:nvSpPr>
          <p:cNvPr id="8" name="TextBox 7">
            <a:extLst>
              <a:ext uri="{FF2B5EF4-FFF2-40B4-BE49-F238E27FC236}">
                <a16:creationId xmlns:a16="http://schemas.microsoft.com/office/drawing/2014/main" id="{5E7D4C06-CD43-734A-9835-F7CB877E562D}"/>
              </a:ext>
            </a:extLst>
          </p:cNvPr>
          <p:cNvSpPr txBox="1"/>
          <p:nvPr/>
        </p:nvSpPr>
        <p:spPr>
          <a:xfrm>
            <a:off x="3940404" y="3206686"/>
            <a:ext cx="6834433"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The other side is understanding the relational meaning of the things we believe.</a:t>
            </a:r>
          </a:p>
        </p:txBody>
      </p:sp>
      <p:sp>
        <p:nvSpPr>
          <p:cNvPr id="10" name="TextBox 9">
            <a:extLst>
              <a:ext uri="{FF2B5EF4-FFF2-40B4-BE49-F238E27FC236}">
                <a16:creationId xmlns:a16="http://schemas.microsoft.com/office/drawing/2014/main" id="{7C648354-CCDD-F940-87DF-AB63C65E341E}"/>
              </a:ext>
            </a:extLst>
          </p:cNvPr>
          <p:cNvSpPr txBox="1"/>
          <p:nvPr/>
        </p:nvSpPr>
        <p:spPr>
          <a:xfrm>
            <a:off x="3940404" y="4300080"/>
            <a:ext cx="7164371"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Jesus invites belief in Him because of the evidence that makes believing a rational conclusion. </a:t>
            </a:r>
          </a:p>
        </p:txBody>
      </p:sp>
      <p:grpSp>
        <p:nvGrpSpPr>
          <p:cNvPr id="12" name="Group 11">
            <a:extLst>
              <a:ext uri="{FF2B5EF4-FFF2-40B4-BE49-F238E27FC236}">
                <a16:creationId xmlns:a16="http://schemas.microsoft.com/office/drawing/2014/main" id="{7F7BD397-895B-8D42-991F-5AA63280CCAF}"/>
              </a:ext>
            </a:extLst>
          </p:cNvPr>
          <p:cNvGrpSpPr/>
          <p:nvPr/>
        </p:nvGrpSpPr>
        <p:grpSpPr>
          <a:xfrm>
            <a:off x="290907" y="2654954"/>
            <a:ext cx="3536376" cy="3046988"/>
            <a:chOff x="290907" y="2654954"/>
            <a:chExt cx="3536376" cy="3046988"/>
          </a:xfrm>
        </p:grpSpPr>
        <p:sp>
          <p:nvSpPr>
            <p:cNvPr id="9" name="Rectangle 8">
              <a:extLst>
                <a:ext uri="{FF2B5EF4-FFF2-40B4-BE49-F238E27FC236}">
                  <a16:creationId xmlns:a16="http://schemas.microsoft.com/office/drawing/2014/main" id="{8B586556-6A92-6643-8FBB-25255CA71221}"/>
                </a:ext>
              </a:extLst>
            </p:cNvPr>
            <p:cNvSpPr/>
            <p:nvPr/>
          </p:nvSpPr>
          <p:spPr>
            <a:xfrm>
              <a:off x="290907" y="2654954"/>
              <a:ext cx="2620392" cy="3046988"/>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John 14:11</a:t>
              </a:r>
              <a:r>
                <a:rPr lang="en-US" sz="2400" b="0" i="0" u="none" strike="noStrike" dirty="0">
                  <a:solidFill>
                    <a:srgbClr val="000000"/>
                  </a:solidFill>
                  <a:effectLst/>
                  <a:latin typeface="Arial" panose="020B0604020202020204" pitchFamily="34" charset="0"/>
                  <a:cs typeface="Arial" panose="020B0604020202020204" pitchFamily="34" charset="0"/>
                </a:rPr>
                <a:t> </a:t>
              </a:r>
            </a:p>
            <a:p>
              <a:pPr algn="ctr"/>
              <a:r>
                <a:rPr lang="en-US" sz="2400" b="0" i="0" u="none" strike="noStrike" dirty="0">
                  <a:solidFill>
                    <a:srgbClr val="000000"/>
                  </a:solidFill>
                  <a:effectLst/>
                  <a:latin typeface="Arial" panose="020B0604020202020204" pitchFamily="34" charset="0"/>
                  <a:cs typeface="Arial" panose="020B0604020202020204" pitchFamily="34" charset="0"/>
                </a:rPr>
                <a:t>Believe Me that I am in the Father and the Father in Me, or else believe Me for the sake of the works themselves.</a:t>
              </a:r>
            </a:p>
          </p:txBody>
        </p:sp>
        <p:sp>
          <p:nvSpPr>
            <p:cNvPr id="11" name="Left Arrow 10">
              <a:extLst>
                <a:ext uri="{FF2B5EF4-FFF2-40B4-BE49-F238E27FC236}">
                  <a16:creationId xmlns:a16="http://schemas.microsoft.com/office/drawing/2014/main" id="{02B28C35-6B2D-EA42-B799-C0659A0A3EB0}"/>
                </a:ext>
              </a:extLst>
            </p:cNvPr>
            <p:cNvSpPr/>
            <p:nvPr/>
          </p:nvSpPr>
          <p:spPr>
            <a:xfrm>
              <a:off x="3065691" y="3553051"/>
              <a:ext cx="761592"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7AC4D425-ED50-534F-BC9A-9C2AD77ACC66}"/>
              </a:ext>
            </a:extLst>
          </p:cNvPr>
          <p:cNvSpPr txBox="1"/>
          <p:nvPr/>
        </p:nvSpPr>
        <p:spPr>
          <a:xfrm>
            <a:off x="3940404" y="5286539"/>
            <a:ext cx="7164371"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But He also invites belief in Him as a Person because belief in Him and His Word has a relational meaning to our lives.</a:t>
            </a:r>
          </a:p>
        </p:txBody>
      </p:sp>
    </p:spTree>
    <p:extLst>
      <p:ext uri="{BB962C8B-B14F-4D97-AF65-F5344CB8AC3E}">
        <p14:creationId xmlns:p14="http://schemas.microsoft.com/office/powerpoint/2010/main" val="308675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125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9" name="TextBox 8">
            <a:extLst>
              <a:ext uri="{FF2B5EF4-FFF2-40B4-BE49-F238E27FC236}">
                <a16:creationId xmlns:a16="http://schemas.microsoft.com/office/drawing/2014/main" id="{02F0A08C-7726-844D-99CB-4E8D71AAE5A3}"/>
              </a:ext>
            </a:extLst>
          </p:cNvPr>
          <p:cNvSpPr txBox="1"/>
          <p:nvPr/>
        </p:nvSpPr>
        <p:spPr>
          <a:xfrm>
            <a:off x="3529256" y="557854"/>
            <a:ext cx="8069186"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Generally speaking, young people do not understand what their belief in Jesus and the Word of God actually means to their everyday lives.  </a:t>
            </a:r>
          </a:p>
        </p:txBody>
      </p:sp>
      <p:sp>
        <p:nvSpPr>
          <p:cNvPr id="10" name="TextBox 9">
            <a:extLst>
              <a:ext uri="{FF2B5EF4-FFF2-40B4-BE49-F238E27FC236}">
                <a16:creationId xmlns:a16="http://schemas.microsoft.com/office/drawing/2014/main" id="{B4F37503-BC94-6143-BE82-1731001859AB}"/>
              </a:ext>
            </a:extLst>
          </p:cNvPr>
          <p:cNvSpPr txBox="1"/>
          <p:nvPr/>
        </p:nvSpPr>
        <p:spPr>
          <a:xfrm>
            <a:off x="3529256" y="2166076"/>
            <a:ext cx="8069186" cy="1938992"/>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Yes, they may have been told that faith in Christ results in eternal life and involves a call to right living. But the majority see little correlation between the things they believe about God, truth and reality, and their relationships with friends and family, or their future in life.</a:t>
            </a:r>
          </a:p>
        </p:txBody>
      </p:sp>
      <p:sp>
        <p:nvSpPr>
          <p:cNvPr id="11" name="TextBox 10">
            <a:extLst>
              <a:ext uri="{FF2B5EF4-FFF2-40B4-BE49-F238E27FC236}">
                <a16:creationId xmlns:a16="http://schemas.microsoft.com/office/drawing/2014/main" id="{9AABB0F8-3663-534E-8D60-DB368C59D119}"/>
              </a:ext>
            </a:extLst>
          </p:cNvPr>
          <p:cNvSpPr txBox="1"/>
          <p:nvPr/>
        </p:nvSpPr>
        <p:spPr>
          <a:xfrm>
            <a:off x="3529256" y="4415980"/>
            <a:ext cx="8069186" cy="1569660"/>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Thus, having convictions is </a:t>
            </a:r>
            <a:r>
              <a:rPr lang="en-US" sz="2400" dirty="0" err="1">
                <a:latin typeface="Arial" panose="020B0604020202020204" pitchFamily="34" charset="0"/>
                <a:cs typeface="Arial" panose="020B0604020202020204" pitchFamily="34" charset="0"/>
              </a:rPr>
              <a:t>beingso</a:t>
            </a:r>
            <a:r>
              <a:rPr lang="en-US" sz="2400" dirty="0">
                <a:latin typeface="Arial" panose="020B0604020202020204" pitchFamily="34" charset="0"/>
                <a:cs typeface="Arial" panose="020B0604020202020204" pitchFamily="34" charset="0"/>
              </a:rPr>
              <a:t> thoroughly convinced that Christ and His Word are both objectively true and relationally meaningful, that you act on your beliefs regardless of the consequences.</a:t>
            </a:r>
          </a:p>
        </p:txBody>
      </p:sp>
    </p:spTree>
    <p:extLst>
      <p:ext uri="{BB962C8B-B14F-4D97-AF65-F5344CB8AC3E}">
        <p14:creationId xmlns:p14="http://schemas.microsoft.com/office/powerpoint/2010/main" val="9929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Rectangle 7">
            <a:extLst>
              <a:ext uri="{FF2B5EF4-FFF2-40B4-BE49-F238E27FC236}">
                <a16:creationId xmlns:a16="http://schemas.microsoft.com/office/drawing/2014/main" id="{E542F48E-352F-2242-BD02-A3A3A4F15694}"/>
              </a:ext>
            </a:extLst>
          </p:cNvPr>
          <p:cNvSpPr/>
          <p:nvPr/>
        </p:nvSpPr>
        <p:spPr>
          <a:xfrm>
            <a:off x="2290951" y="1443947"/>
            <a:ext cx="9054828" cy="1569660"/>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Luke 10:27</a:t>
            </a:r>
            <a:r>
              <a:rPr lang="en-US" sz="2400" b="0" i="0" u="none" strike="noStrike" dirty="0">
                <a:solidFill>
                  <a:srgbClr val="000000"/>
                </a:solidFill>
                <a:effectLst/>
                <a:latin typeface="Arial" panose="020B0604020202020204" pitchFamily="34" charset="0"/>
                <a:cs typeface="Arial" panose="020B0604020202020204" pitchFamily="34" charset="0"/>
              </a:rPr>
              <a:t> </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27 </a:t>
            </a:r>
            <a:r>
              <a:rPr lang="en-US" sz="2400" b="0" i="0" u="none" strike="noStrike" dirty="0">
                <a:solidFill>
                  <a:srgbClr val="000000"/>
                </a:solidFill>
                <a:effectLst/>
                <a:latin typeface="Arial" panose="020B0604020202020204" pitchFamily="34" charset="0"/>
                <a:cs typeface="Arial" panose="020B0604020202020204" pitchFamily="34" charset="0"/>
              </a:rPr>
              <a:t>So he answered and said, “ ‘You shall </a:t>
            </a:r>
            <a:r>
              <a:rPr lang="en-US" sz="2400" b="1" i="1" u="none" strike="noStrike" dirty="0">
                <a:solidFill>
                  <a:srgbClr val="0432FF"/>
                </a:solidFill>
                <a:effectLst/>
                <a:latin typeface="Arial" panose="020B0604020202020204" pitchFamily="34" charset="0"/>
                <a:cs typeface="Arial" panose="020B0604020202020204" pitchFamily="34" charset="0"/>
              </a:rPr>
              <a:t>love the Lord your God </a:t>
            </a:r>
            <a:r>
              <a:rPr lang="en-US" sz="2400" b="0" i="0" u="none" strike="noStrike" dirty="0">
                <a:solidFill>
                  <a:srgbClr val="000000"/>
                </a:solidFill>
                <a:effectLst/>
                <a:latin typeface="Arial" panose="020B0604020202020204" pitchFamily="34" charset="0"/>
                <a:cs typeface="Arial" panose="020B0604020202020204" pitchFamily="34" charset="0"/>
              </a:rPr>
              <a:t>with all your heart, with all your soul, with all your strength, and with all your mind,’ </a:t>
            </a:r>
            <a:r>
              <a:rPr lang="en-US" sz="2400" b="1" i="1" u="none" strike="noStrike" dirty="0">
                <a:solidFill>
                  <a:srgbClr val="0432FF"/>
                </a:solidFill>
                <a:effectLst/>
                <a:latin typeface="Arial" panose="020B0604020202020204" pitchFamily="34" charset="0"/>
                <a:cs typeface="Arial" panose="020B0604020202020204" pitchFamily="34" charset="0"/>
              </a:rPr>
              <a:t>and ‘your neighbor as yourself</a:t>
            </a:r>
            <a:r>
              <a:rPr lang="en-US" sz="2400" b="0" i="0" u="none" strike="noStrike" dirty="0">
                <a:solidFill>
                  <a:srgbClr val="000000"/>
                </a:solidFill>
                <a:effectLst/>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D0B16618-3F58-E04F-AF81-B5B248DA4C48}"/>
              </a:ext>
            </a:extLst>
          </p:cNvPr>
          <p:cNvSpPr txBox="1"/>
          <p:nvPr/>
        </p:nvSpPr>
        <p:spPr>
          <a:xfrm>
            <a:off x="3479553" y="536044"/>
            <a:ext cx="7374135"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The Bible Encourages Relational Thinking</a:t>
            </a:r>
          </a:p>
        </p:txBody>
      </p:sp>
      <p:sp>
        <p:nvSpPr>
          <p:cNvPr id="2" name="Rectangle 1">
            <a:extLst>
              <a:ext uri="{FF2B5EF4-FFF2-40B4-BE49-F238E27FC236}">
                <a16:creationId xmlns:a16="http://schemas.microsoft.com/office/drawing/2014/main" id="{1773E21C-86DC-9C4F-BBA0-3B5CEE7FEC20}"/>
              </a:ext>
            </a:extLst>
          </p:cNvPr>
          <p:cNvSpPr/>
          <p:nvPr/>
        </p:nvSpPr>
        <p:spPr>
          <a:xfrm>
            <a:off x="809015" y="3606651"/>
            <a:ext cx="10536764" cy="2923877"/>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Philippians 2</a:t>
            </a:r>
            <a:r>
              <a:rPr lang="en-US" sz="2400" b="1" dirty="0">
                <a:solidFill>
                  <a:srgbClr val="FF0000"/>
                </a:solidFill>
                <a:latin typeface="Arial" panose="020B0604020202020204" pitchFamily="34" charset="0"/>
                <a:cs typeface="Arial" panose="020B0604020202020204" pitchFamily="34" charset="0"/>
              </a:rPr>
              <a:t>:1-4</a:t>
            </a:r>
            <a:endParaRPr lang="en-US" sz="2400" b="1" i="0" u="none" strike="noStrike" dirty="0">
              <a:solidFill>
                <a:srgbClr val="FF0000"/>
              </a:solidFill>
              <a:effectLst/>
              <a:latin typeface="Arial" panose="020B0604020202020204" pitchFamily="34" charset="0"/>
              <a:cs typeface="Arial" panose="020B0604020202020204" pitchFamily="34" charset="0"/>
            </a:endParaRPr>
          </a:p>
          <a:p>
            <a:pPr algn="just"/>
            <a:r>
              <a:rPr lang="en-US" sz="2400" b="0" i="0" u="none" strike="noStrike" dirty="0">
                <a:solidFill>
                  <a:srgbClr val="000000"/>
                </a:solidFill>
                <a:effectLst/>
                <a:latin typeface="Arial" panose="020B0604020202020204" pitchFamily="34" charset="0"/>
                <a:cs typeface="Arial" panose="020B0604020202020204" pitchFamily="34" charset="0"/>
              </a:rPr>
              <a:t>Therefore </a:t>
            </a:r>
            <a:r>
              <a:rPr lang="en-US" sz="2400" b="1" i="1" u="none" strike="noStrike" dirty="0">
                <a:solidFill>
                  <a:srgbClr val="0432FF"/>
                </a:solidFill>
                <a:effectLst/>
                <a:latin typeface="Arial" panose="020B0604020202020204" pitchFamily="34" charset="0"/>
                <a:cs typeface="Arial" panose="020B0604020202020204" pitchFamily="34" charset="0"/>
              </a:rPr>
              <a:t>if there is any consolation in Christ</a:t>
            </a:r>
            <a:r>
              <a:rPr lang="en-US" sz="2400" b="0" i="0" u="none" strike="noStrike" dirty="0">
                <a:solidFill>
                  <a:srgbClr val="000000"/>
                </a:solidFill>
                <a:effectLst/>
                <a:latin typeface="Arial" panose="020B0604020202020204" pitchFamily="34" charset="0"/>
                <a:cs typeface="Arial" panose="020B0604020202020204" pitchFamily="34" charset="0"/>
              </a:rPr>
              <a:t>, if any comfort of love, if any fellowship of the Spirit, if any affection and mercy, </a:t>
            </a:r>
            <a:r>
              <a:rPr lang="en-US" sz="2400" b="1" i="0" u="none" strike="noStrike" baseline="30000" dirty="0">
                <a:solidFill>
                  <a:srgbClr val="000000"/>
                </a:solidFill>
                <a:effectLst/>
                <a:latin typeface="Arial" panose="020B0604020202020204" pitchFamily="34" charset="0"/>
                <a:cs typeface="Arial" panose="020B0604020202020204" pitchFamily="34" charset="0"/>
              </a:rPr>
              <a:t>2 </a:t>
            </a:r>
            <a:r>
              <a:rPr lang="en-US" sz="2400" b="0" i="0" u="none" strike="noStrike" dirty="0">
                <a:solidFill>
                  <a:srgbClr val="000000"/>
                </a:solidFill>
                <a:effectLst/>
                <a:latin typeface="Arial" panose="020B0604020202020204" pitchFamily="34" charset="0"/>
                <a:cs typeface="Arial" panose="020B0604020202020204" pitchFamily="34" charset="0"/>
              </a:rPr>
              <a:t>fulfill my joy by being like-minded, having the same love, </a:t>
            </a:r>
            <a:r>
              <a:rPr lang="en-US" sz="2400" b="0" i="1" u="none" strike="noStrike" dirty="0">
                <a:solidFill>
                  <a:srgbClr val="000000"/>
                </a:solidFill>
                <a:effectLst/>
                <a:latin typeface="Arial" panose="020B0604020202020204" pitchFamily="34" charset="0"/>
                <a:cs typeface="Arial" panose="020B0604020202020204" pitchFamily="34" charset="0"/>
              </a:rPr>
              <a:t>being</a:t>
            </a:r>
            <a:r>
              <a:rPr lang="en-US" sz="2400" b="0" i="0" u="none" strike="noStrike" dirty="0">
                <a:solidFill>
                  <a:srgbClr val="000000"/>
                </a:solidFill>
                <a:effectLst/>
                <a:latin typeface="Arial" panose="020B0604020202020204" pitchFamily="34" charset="0"/>
                <a:cs typeface="Arial" panose="020B0604020202020204" pitchFamily="34" charset="0"/>
              </a:rPr>
              <a:t> of one accord, of one mind. </a:t>
            </a:r>
          </a:p>
          <a:p>
            <a:pPr algn="just"/>
            <a:endParaRPr lang="en-US" sz="2400" b="1" i="0" u="none" strike="noStrike" baseline="30000" dirty="0">
              <a:solidFill>
                <a:srgbClr val="000000"/>
              </a:solidFill>
              <a:effectLst/>
              <a:latin typeface="Arial" panose="020B0604020202020204" pitchFamily="34" charset="0"/>
              <a:cs typeface="Arial" panose="020B0604020202020204" pitchFamily="34" charset="0"/>
            </a:endParaRP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3 </a:t>
            </a:r>
            <a:r>
              <a:rPr lang="en-US" sz="2400" b="0" i="1" u="none" strike="noStrike" dirty="0">
                <a:solidFill>
                  <a:srgbClr val="000000"/>
                </a:solidFill>
                <a:effectLst/>
                <a:latin typeface="Arial" panose="020B0604020202020204" pitchFamily="34" charset="0"/>
                <a:cs typeface="Arial" panose="020B0604020202020204" pitchFamily="34" charset="0"/>
              </a:rPr>
              <a:t>Let</a:t>
            </a:r>
            <a:r>
              <a:rPr lang="en-US" sz="2400" b="0" i="0" u="none" strike="noStrike" dirty="0">
                <a:solidFill>
                  <a:srgbClr val="000000"/>
                </a:solidFill>
                <a:effectLst/>
                <a:latin typeface="Arial" panose="020B0604020202020204" pitchFamily="34" charset="0"/>
                <a:cs typeface="Arial" panose="020B0604020202020204" pitchFamily="34" charset="0"/>
              </a:rPr>
              <a:t> nothing </a:t>
            </a:r>
            <a:r>
              <a:rPr lang="en-US" sz="2400" b="0" i="1" u="none" strike="noStrike" dirty="0">
                <a:solidFill>
                  <a:srgbClr val="000000"/>
                </a:solidFill>
                <a:effectLst/>
                <a:latin typeface="Arial" panose="020B0604020202020204" pitchFamily="34" charset="0"/>
                <a:cs typeface="Arial" panose="020B0604020202020204" pitchFamily="34" charset="0"/>
              </a:rPr>
              <a:t>be done</a:t>
            </a:r>
            <a:r>
              <a:rPr lang="en-US" sz="2400" b="0" i="0" u="none" strike="noStrike" dirty="0">
                <a:solidFill>
                  <a:srgbClr val="000000"/>
                </a:solidFill>
                <a:effectLst/>
                <a:latin typeface="Arial" panose="020B0604020202020204" pitchFamily="34" charset="0"/>
                <a:cs typeface="Arial" panose="020B0604020202020204" pitchFamily="34" charset="0"/>
              </a:rPr>
              <a:t> through selfish ambition or conceit, but in lowliness of mind let each </a:t>
            </a:r>
            <a:r>
              <a:rPr lang="en-US" sz="2400" b="1" i="1" u="none" strike="noStrike" dirty="0">
                <a:solidFill>
                  <a:srgbClr val="0432FF"/>
                </a:solidFill>
                <a:effectLst/>
                <a:latin typeface="Arial" panose="020B0604020202020204" pitchFamily="34" charset="0"/>
                <a:cs typeface="Arial" panose="020B0604020202020204" pitchFamily="34" charset="0"/>
              </a:rPr>
              <a:t>esteem others better than himself</a:t>
            </a:r>
            <a:r>
              <a:rPr lang="en-US" sz="2400" b="0" i="0" u="none" strike="noStrike" dirty="0">
                <a:solidFill>
                  <a:srgbClr val="000000"/>
                </a:solidFill>
                <a:effectLst/>
                <a:latin typeface="Arial" panose="020B0604020202020204" pitchFamily="34" charset="0"/>
                <a:cs typeface="Arial" panose="020B0604020202020204" pitchFamily="34" charset="0"/>
              </a:rPr>
              <a:t>. </a:t>
            </a:r>
            <a:r>
              <a:rPr lang="en-US" sz="2400" b="1" i="0" u="none" strike="noStrike" baseline="30000" dirty="0">
                <a:solidFill>
                  <a:srgbClr val="000000"/>
                </a:solidFill>
                <a:effectLst/>
                <a:latin typeface="Arial" panose="020B0604020202020204" pitchFamily="34" charset="0"/>
                <a:cs typeface="Arial" panose="020B0604020202020204" pitchFamily="34" charset="0"/>
              </a:rPr>
              <a:t>4 </a:t>
            </a:r>
            <a:r>
              <a:rPr lang="en-US" sz="2400" b="0" i="0" u="none" strike="noStrike" dirty="0">
                <a:solidFill>
                  <a:srgbClr val="000000"/>
                </a:solidFill>
                <a:effectLst/>
                <a:latin typeface="Arial" panose="020B0604020202020204" pitchFamily="34" charset="0"/>
                <a:cs typeface="Arial" panose="020B0604020202020204" pitchFamily="34" charset="0"/>
              </a:rPr>
              <a:t>Let each of you </a:t>
            </a:r>
            <a:r>
              <a:rPr lang="en-US" sz="2400" b="1" i="1" u="none" strike="noStrike" dirty="0">
                <a:solidFill>
                  <a:srgbClr val="0432FF"/>
                </a:solidFill>
                <a:effectLst/>
                <a:latin typeface="Arial" panose="020B0604020202020204" pitchFamily="34" charset="0"/>
                <a:cs typeface="Arial" panose="020B0604020202020204" pitchFamily="34" charset="0"/>
              </a:rPr>
              <a:t>look out </a:t>
            </a:r>
            <a:r>
              <a:rPr lang="en-US" sz="2400" b="0" i="0" u="none" strike="noStrike" dirty="0">
                <a:solidFill>
                  <a:srgbClr val="000000"/>
                </a:solidFill>
                <a:effectLst/>
                <a:latin typeface="Arial" panose="020B0604020202020204" pitchFamily="34" charset="0"/>
                <a:cs typeface="Arial" panose="020B0604020202020204" pitchFamily="34" charset="0"/>
              </a:rPr>
              <a:t>not only for his own interests, but also </a:t>
            </a:r>
            <a:r>
              <a:rPr lang="en-US" sz="2400" b="1" i="1" u="none" strike="noStrike" dirty="0">
                <a:solidFill>
                  <a:srgbClr val="0432FF"/>
                </a:solidFill>
                <a:effectLst/>
                <a:latin typeface="Arial" panose="020B0604020202020204" pitchFamily="34" charset="0"/>
                <a:cs typeface="Arial" panose="020B0604020202020204" pitchFamily="34" charset="0"/>
              </a:rPr>
              <a:t>for the interests of others</a:t>
            </a:r>
            <a:r>
              <a:rPr lang="en-US" sz="2400" b="0" i="0" u="none" strike="noStrike" dirty="0">
                <a:solidFill>
                  <a:srgbClr val="000000"/>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4593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2" name="Rectangle 1">
            <a:extLst>
              <a:ext uri="{FF2B5EF4-FFF2-40B4-BE49-F238E27FC236}">
                <a16:creationId xmlns:a16="http://schemas.microsoft.com/office/drawing/2014/main" id="{BCEEAB16-9767-6D4B-BA1A-844126822957}"/>
              </a:ext>
            </a:extLst>
          </p:cNvPr>
          <p:cNvSpPr/>
          <p:nvPr/>
        </p:nvSpPr>
        <p:spPr>
          <a:xfrm>
            <a:off x="3080358" y="1834998"/>
            <a:ext cx="8566210" cy="3785652"/>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Ephesians 4:28-32</a:t>
            </a:r>
            <a:r>
              <a:rPr lang="en-US" sz="2400" b="0" i="0" u="none" strike="noStrike" dirty="0">
                <a:solidFill>
                  <a:srgbClr val="000000"/>
                </a:solidFill>
                <a:effectLst/>
                <a:latin typeface="Arial" panose="020B0604020202020204" pitchFamily="34" charset="0"/>
                <a:cs typeface="Arial" panose="020B0604020202020204" pitchFamily="34" charset="0"/>
              </a:rPr>
              <a:t> </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28 </a:t>
            </a:r>
            <a:r>
              <a:rPr lang="en-US" sz="2400" b="0" i="0" u="none" strike="noStrike" dirty="0">
                <a:solidFill>
                  <a:srgbClr val="000000"/>
                </a:solidFill>
                <a:effectLst/>
                <a:latin typeface="Arial" panose="020B0604020202020204" pitchFamily="34" charset="0"/>
                <a:cs typeface="Arial" panose="020B0604020202020204" pitchFamily="34" charset="0"/>
              </a:rPr>
              <a:t>Let him who stole steal no longer, but rather let him labor, working with </a:t>
            </a:r>
            <a:r>
              <a:rPr lang="en-US" sz="2400" b="0" i="1" u="none" strike="noStrike" dirty="0">
                <a:solidFill>
                  <a:srgbClr val="000000"/>
                </a:solidFill>
                <a:effectLst/>
                <a:latin typeface="Arial" panose="020B0604020202020204" pitchFamily="34" charset="0"/>
                <a:cs typeface="Arial" panose="020B0604020202020204" pitchFamily="34" charset="0"/>
              </a:rPr>
              <a:t>his </a:t>
            </a:r>
            <a:r>
              <a:rPr lang="en-US" sz="2400" b="0" i="0" u="none" strike="noStrike" dirty="0">
                <a:solidFill>
                  <a:srgbClr val="000000"/>
                </a:solidFill>
                <a:effectLst/>
                <a:latin typeface="Arial" panose="020B0604020202020204" pitchFamily="34" charset="0"/>
                <a:cs typeface="Arial" panose="020B0604020202020204" pitchFamily="34" charset="0"/>
              </a:rPr>
              <a:t>hands what is good, </a:t>
            </a:r>
            <a:r>
              <a:rPr lang="en-US" sz="2400" b="1" i="1" u="none" strike="noStrike" dirty="0">
                <a:solidFill>
                  <a:srgbClr val="0432FF"/>
                </a:solidFill>
                <a:effectLst/>
                <a:latin typeface="Arial" panose="020B0604020202020204" pitchFamily="34" charset="0"/>
                <a:cs typeface="Arial" panose="020B0604020202020204" pitchFamily="34" charset="0"/>
              </a:rPr>
              <a:t>that he may have something to give him who has need</a:t>
            </a:r>
            <a:r>
              <a:rPr lang="en-US" sz="2400" b="0" i="0" u="none" strike="noStrike" dirty="0">
                <a:solidFill>
                  <a:srgbClr val="000000"/>
                </a:solidFill>
                <a:effectLst/>
                <a:latin typeface="Arial" panose="020B0604020202020204" pitchFamily="34" charset="0"/>
                <a:cs typeface="Arial" panose="020B0604020202020204" pitchFamily="34" charset="0"/>
              </a:rPr>
              <a:t>. </a:t>
            </a:r>
            <a:r>
              <a:rPr lang="en-US" sz="2400" b="1" i="0" u="none" strike="noStrike" baseline="30000" dirty="0">
                <a:solidFill>
                  <a:srgbClr val="000000"/>
                </a:solidFill>
                <a:effectLst/>
                <a:latin typeface="Arial" panose="020B0604020202020204" pitchFamily="34" charset="0"/>
                <a:cs typeface="Arial" panose="020B0604020202020204" pitchFamily="34" charset="0"/>
              </a:rPr>
              <a:t>29 </a:t>
            </a:r>
            <a:r>
              <a:rPr lang="en-US" sz="2400" b="0" i="0" u="none" strike="noStrike" dirty="0">
                <a:solidFill>
                  <a:srgbClr val="000000"/>
                </a:solidFill>
                <a:effectLst/>
                <a:latin typeface="Arial" panose="020B0604020202020204" pitchFamily="34" charset="0"/>
                <a:cs typeface="Arial" panose="020B0604020202020204" pitchFamily="34" charset="0"/>
              </a:rPr>
              <a:t>Let no corrupt word proceed out of your mouth, but what is good for necessary edification, that it may impart grace to the hearers.  </a:t>
            </a:r>
            <a:r>
              <a:rPr lang="en-US" sz="2400" b="1" i="0" u="none" strike="noStrike" baseline="30000" dirty="0">
                <a:solidFill>
                  <a:srgbClr val="000000"/>
                </a:solidFill>
                <a:effectLst/>
                <a:latin typeface="Arial" panose="020B0604020202020204" pitchFamily="34" charset="0"/>
                <a:cs typeface="Arial" panose="020B0604020202020204" pitchFamily="34" charset="0"/>
              </a:rPr>
              <a:t>31 </a:t>
            </a:r>
            <a:r>
              <a:rPr lang="en-US" sz="2400" b="0" i="0" u="none" strike="noStrike" dirty="0">
                <a:solidFill>
                  <a:srgbClr val="000000"/>
                </a:solidFill>
                <a:effectLst/>
                <a:latin typeface="Arial" panose="020B0604020202020204" pitchFamily="34" charset="0"/>
                <a:cs typeface="Arial" panose="020B0604020202020204" pitchFamily="34" charset="0"/>
              </a:rPr>
              <a:t>Let all bitterness, wrath, anger, clamor, and evil speaking be put away from you, with all malice. </a:t>
            </a:r>
            <a:r>
              <a:rPr lang="en-US" sz="2400" b="1" i="0" u="none" strike="noStrike" baseline="30000" dirty="0">
                <a:solidFill>
                  <a:srgbClr val="000000"/>
                </a:solidFill>
                <a:effectLst/>
                <a:latin typeface="Arial" panose="020B0604020202020204" pitchFamily="34" charset="0"/>
                <a:cs typeface="Arial" panose="020B0604020202020204" pitchFamily="34" charset="0"/>
              </a:rPr>
              <a:t>32 </a:t>
            </a:r>
            <a:r>
              <a:rPr lang="en-US" sz="2400" b="0" i="0" u="none" strike="noStrike" dirty="0">
                <a:solidFill>
                  <a:srgbClr val="000000"/>
                </a:solidFill>
                <a:effectLst/>
                <a:latin typeface="Arial" panose="020B0604020202020204" pitchFamily="34" charset="0"/>
                <a:cs typeface="Arial" panose="020B0604020202020204" pitchFamily="34" charset="0"/>
              </a:rPr>
              <a:t>And </a:t>
            </a:r>
            <a:r>
              <a:rPr lang="en-US" sz="2400" b="1" i="1" u="none" strike="noStrike" dirty="0">
                <a:solidFill>
                  <a:srgbClr val="0432FF"/>
                </a:solidFill>
                <a:effectLst/>
                <a:latin typeface="Arial" panose="020B0604020202020204" pitchFamily="34" charset="0"/>
                <a:cs typeface="Arial" panose="020B0604020202020204" pitchFamily="34" charset="0"/>
              </a:rPr>
              <a:t>be kind to one another, tenderhearted, forgiving one another</a:t>
            </a:r>
            <a:r>
              <a:rPr lang="en-US" sz="2400" b="0" i="0" u="none" strike="noStrike" dirty="0">
                <a:solidFill>
                  <a:srgbClr val="000000"/>
                </a:solidFill>
                <a:effectLst/>
                <a:latin typeface="Arial" panose="020B0604020202020204" pitchFamily="34" charset="0"/>
                <a:cs typeface="Arial" panose="020B0604020202020204" pitchFamily="34" charset="0"/>
              </a:rPr>
              <a:t>, even as God in Christ forgave you.</a:t>
            </a:r>
          </a:p>
        </p:txBody>
      </p:sp>
      <p:sp>
        <p:nvSpPr>
          <p:cNvPr id="5" name="Rectangle 4">
            <a:extLst>
              <a:ext uri="{FF2B5EF4-FFF2-40B4-BE49-F238E27FC236}">
                <a16:creationId xmlns:a16="http://schemas.microsoft.com/office/drawing/2014/main" id="{02CD59C7-A4AF-E544-A20E-DFF66F2BBF18}"/>
              </a:ext>
            </a:extLst>
          </p:cNvPr>
          <p:cNvSpPr/>
          <p:nvPr/>
        </p:nvSpPr>
        <p:spPr>
          <a:xfrm>
            <a:off x="3080358" y="268251"/>
            <a:ext cx="8710589" cy="1200329"/>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2 Corinthians 5:17</a:t>
            </a:r>
          </a:p>
          <a:p>
            <a:pPr algn="just"/>
            <a:r>
              <a:rPr lang="en-US" sz="2400" b="0" i="0" u="none" strike="noStrike" dirty="0">
                <a:solidFill>
                  <a:srgbClr val="000000"/>
                </a:solidFill>
                <a:effectLst/>
                <a:latin typeface="Arial" panose="020B0604020202020204" pitchFamily="34" charset="0"/>
                <a:cs typeface="Arial" panose="020B0604020202020204" pitchFamily="34" charset="0"/>
              </a:rPr>
              <a:t>Therefore, </a:t>
            </a:r>
            <a:r>
              <a:rPr lang="en-US" sz="2400" b="1" i="1" u="none" strike="noStrike" dirty="0">
                <a:solidFill>
                  <a:srgbClr val="0432FF"/>
                </a:solidFill>
                <a:effectLst/>
                <a:latin typeface="Arial" panose="020B0604020202020204" pitchFamily="34" charset="0"/>
                <a:cs typeface="Arial" panose="020B0604020202020204" pitchFamily="34" charset="0"/>
              </a:rPr>
              <a:t>if</a:t>
            </a:r>
            <a:r>
              <a:rPr lang="en-US" sz="2400" b="0" i="1" u="none" strike="noStrike" dirty="0">
                <a:solidFill>
                  <a:srgbClr val="0432FF"/>
                </a:solidFill>
                <a:effectLst/>
                <a:latin typeface="Arial" panose="020B0604020202020204" pitchFamily="34" charset="0"/>
                <a:cs typeface="Arial" panose="020B0604020202020204" pitchFamily="34" charset="0"/>
              </a:rPr>
              <a:t> </a:t>
            </a:r>
            <a:r>
              <a:rPr lang="en-US" sz="2400" b="1" i="1" u="none" strike="noStrike" dirty="0">
                <a:solidFill>
                  <a:srgbClr val="0432FF"/>
                </a:solidFill>
                <a:effectLst/>
                <a:latin typeface="Arial" panose="020B0604020202020204" pitchFamily="34" charset="0"/>
                <a:cs typeface="Arial" panose="020B0604020202020204" pitchFamily="34" charset="0"/>
              </a:rPr>
              <a:t>anyone</a:t>
            </a:r>
            <a:r>
              <a:rPr lang="en-US" sz="2400" b="0" i="1" u="none" strike="noStrike" dirty="0">
                <a:solidFill>
                  <a:srgbClr val="0432FF"/>
                </a:solidFill>
                <a:effectLst/>
                <a:latin typeface="Arial" panose="020B0604020202020204" pitchFamily="34" charset="0"/>
                <a:cs typeface="Arial" panose="020B0604020202020204" pitchFamily="34" charset="0"/>
              </a:rPr>
              <a:t> </a:t>
            </a:r>
            <a:r>
              <a:rPr lang="en-US" sz="2400" b="1" i="1" u="none" strike="noStrike" dirty="0">
                <a:solidFill>
                  <a:srgbClr val="0432FF"/>
                </a:solidFill>
                <a:effectLst/>
                <a:latin typeface="Arial" panose="020B0604020202020204" pitchFamily="34" charset="0"/>
                <a:cs typeface="Arial" panose="020B0604020202020204" pitchFamily="34" charset="0"/>
              </a:rPr>
              <a:t>is</a:t>
            </a:r>
            <a:r>
              <a:rPr lang="en-US" sz="2400" b="0" i="1" u="none" strike="noStrike" dirty="0">
                <a:solidFill>
                  <a:srgbClr val="0432FF"/>
                </a:solidFill>
                <a:effectLst/>
                <a:latin typeface="Arial" panose="020B0604020202020204" pitchFamily="34" charset="0"/>
                <a:cs typeface="Arial" panose="020B0604020202020204" pitchFamily="34" charset="0"/>
              </a:rPr>
              <a:t> </a:t>
            </a:r>
            <a:r>
              <a:rPr lang="en-US" sz="2400" b="1" i="1" u="none" strike="noStrike" dirty="0">
                <a:solidFill>
                  <a:srgbClr val="0432FF"/>
                </a:solidFill>
                <a:effectLst/>
                <a:latin typeface="Arial" panose="020B0604020202020204" pitchFamily="34" charset="0"/>
                <a:cs typeface="Arial" panose="020B0604020202020204" pitchFamily="34" charset="0"/>
              </a:rPr>
              <a:t>in</a:t>
            </a:r>
            <a:r>
              <a:rPr lang="en-US" sz="2400" b="0" i="1" u="none" strike="noStrike" dirty="0">
                <a:solidFill>
                  <a:srgbClr val="0432FF"/>
                </a:solidFill>
                <a:effectLst/>
                <a:latin typeface="Arial" panose="020B0604020202020204" pitchFamily="34" charset="0"/>
                <a:cs typeface="Arial" panose="020B0604020202020204" pitchFamily="34" charset="0"/>
              </a:rPr>
              <a:t> </a:t>
            </a:r>
            <a:r>
              <a:rPr lang="en-US" sz="2400" b="1" i="1" u="none" strike="noStrike" dirty="0">
                <a:solidFill>
                  <a:srgbClr val="0432FF"/>
                </a:solidFill>
                <a:effectLst/>
                <a:latin typeface="Arial" panose="020B0604020202020204" pitchFamily="34" charset="0"/>
                <a:cs typeface="Arial" panose="020B0604020202020204" pitchFamily="34" charset="0"/>
              </a:rPr>
              <a:t>Christ</a:t>
            </a:r>
            <a:r>
              <a:rPr lang="en-US" sz="2400" b="0" i="1" u="none" strike="noStrike" dirty="0">
                <a:solidFill>
                  <a:srgbClr val="0432FF"/>
                </a:solidFill>
                <a:effectLst/>
                <a:latin typeface="Arial" panose="020B0604020202020204" pitchFamily="34" charset="0"/>
                <a:cs typeface="Arial" panose="020B0604020202020204" pitchFamily="34" charset="0"/>
              </a:rPr>
              <a:t>,</a:t>
            </a:r>
            <a:r>
              <a:rPr lang="en-US" sz="2400" b="0" i="0" u="none" strike="noStrike" dirty="0">
                <a:solidFill>
                  <a:srgbClr val="000000"/>
                </a:solidFill>
                <a:effectLst/>
                <a:latin typeface="Arial" panose="020B0604020202020204" pitchFamily="34" charset="0"/>
                <a:cs typeface="Arial" panose="020B0604020202020204" pitchFamily="34" charset="0"/>
              </a:rPr>
              <a:t> </a:t>
            </a:r>
            <a:r>
              <a:rPr lang="en-US" sz="2400" b="0" i="1" u="none" strike="noStrike" dirty="0">
                <a:solidFill>
                  <a:srgbClr val="000000"/>
                </a:solidFill>
                <a:effectLst/>
                <a:latin typeface="Arial" panose="020B0604020202020204" pitchFamily="34" charset="0"/>
                <a:cs typeface="Arial" panose="020B0604020202020204" pitchFamily="34" charset="0"/>
              </a:rPr>
              <a:t>he </a:t>
            </a:r>
            <a:r>
              <a:rPr lang="en-US" sz="2400" u="none" strike="noStrike" dirty="0">
                <a:solidFill>
                  <a:srgbClr val="000000"/>
                </a:solidFill>
                <a:effectLst/>
                <a:latin typeface="Arial" panose="020B0604020202020204" pitchFamily="34" charset="0"/>
                <a:cs typeface="Arial" panose="020B0604020202020204" pitchFamily="34" charset="0"/>
              </a:rPr>
              <a:t>is</a:t>
            </a:r>
            <a:r>
              <a:rPr lang="en-US" sz="2400" b="0" i="0" u="none" strike="noStrike" dirty="0">
                <a:solidFill>
                  <a:srgbClr val="000000"/>
                </a:solidFill>
                <a:effectLst/>
                <a:latin typeface="Arial" panose="020B0604020202020204" pitchFamily="34" charset="0"/>
                <a:cs typeface="Arial" panose="020B0604020202020204" pitchFamily="34" charset="0"/>
              </a:rPr>
              <a:t> a new creation; old things have passed away; behold, all things have become new.</a:t>
            </a:r>
          </a:p>
        </p:txBody>
      </p:sp>
      <p:sp>
        <p:nvSpPr>
          <p:cNvPr id="8" name="TextBox 7">
            <a:extLst>
              <a:ext uri="{FF2B5EF4-FFF2-40B4-BE49-F238E27FC236}">
                <a16:creationId xmlns:a16="http://schemas.microsoft.com/office/drawing/2014/main" id="{04020253-8EC0-0F4E-A006-04081F005B06}"/>
              </a:ext>
            </a:extLst>
          </p:cNvPr>
          <p:cNvSpPr txBox="1"/>
          <p:nvPr/>
        </p:nvSpPr>
        <p:spPr>
          <a:xfrm>
            <a:off x="3328870" y="5793499"/>
            <a:ext cx="8069186"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Belief in Christ and being convicted about objective truths is absolutely relationally meaningful  to our lives!</a:t>
            </a:r>
          </a:p>
        </p:txBody>
      </p:sp>
    </p:spTree>
    <p:extLst>
      <p:ext uri="{BB962C8B-B14F-4D97-AF65-F5344CB8AC3E}">
        <p14:creationId xmlns:p14="http://schemas.microsoft.com/office/powerpoint/2010/main" val="241002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6B7880E-7F1B-154D-8AE1-DFEA8856C431}"/>
              </a:ext>
            </a:extLst>
          </p:cNvPr>
          <p:cNvGrpSpPr/>
          <p:nvPr/>
        </p:nvGrpSpPr>
        <p:grpSpPr>
          <a:xfrm>
            <a:off x="27937" y="288710"/>
            <a:ext cx="12141818" cy="5926703"/>
            <a:chOff x="27937" y="288710"/>
            <a:chExt cx="12141818" cy="6588446"/>
          </a:xfrm>
        </p:grpSpPr>
        <p:pic>
          <p:nvPicPr>
            <p:cNvPr id="2" name="Picture 1">
              <a:extLst>
                <a:ext uri="{FF2B5EF4-FFF2-40B4-BE49-F238E27FC236}">
                  <a16:creationId xmlns:a16="http://schemas.microsoft.com/office/drawing/2014/main" id="{87F3D251-D992-CC46-ADD4-B594336A6C16}"/>
                </a:ext>
              </a:extLst>
            </p:cNvPr>
            <p:cNvPicPr>
              <a:picLocks noChangeAspect="1"/>
            </p:cNvPicPr>
            <p:nvPr/>
          </p:nvPicPr>
          <p:blipFill>
            <a:blip r:embed="rId2"/>
            <a:stretch>
              <a:fillRect/>
            </a:stretch>
          </p:blipFill>
          <p:spPr>
            <a:xfrm>
              <a:off x="27937" y="826597"/>
              <a:ext cx="4833314" cy="6033619"/>
            </a:xfrm>
            <a:prstGeom prst="rect">
              <a:avLst/>
            </a:prstGeom>
          </p:spPr>
        </p:pic>
        <p:pic>
          <p:nvPicPr>
            <p:cNvPr id="8" name="Picture 7">
              <a:extLst>
                <a:ext uri="{FF2B5EF4-FFF2-40B4-BE49-F238E27FC236}">
                  <a16:creationId xmlns:a16="http://schemas.microsoft.com/office/drawing/2014/main" id="{A2644853-C2F8-CD41-AD88-757D0398F4A4}"/>
                </a:ext>
              </a:extLst>
            </p:cNvPr>
            <p:cNvPicPr>
              <a:picLocks noChangeAspect="1"/>
            </p:cNvPicPr>
            <p:nvPr/>
          </p:nvPicPr>
          <p:blipFill>
            <a:blip r:embed="rId2"/>
            <a:stretch>
              <a:fillRect/>
            </a:stretch>
          </p:blipFill>
          <p:spPr>
            <a:xfrm>
              <a:off x="3791419" y="843537"/>
              <a:ext cx="4833314" cy="6033619"/>
            </a:xfrm>
            <a:prstGeom prst="rect">
              <a:avLst/>
            </a:prstGeom>
          </p:spPr>
        </p:pic>
        <p:pic>
          <p:nvPicPr>
            <p:cNvPr id="9" name="Picture 8">
              <a:extLst>
                <a:ext uri="{FF2B5EF4-FFF2-40B4-BE49-F238E27FC236}">
                  <a16:creationId xmlns:a16="http://schemas.microsoft.com/office/drawing/2014/main" id="{6E7B7931-E891-7142-AD17-A2DB89B26A3D}"/>
                </a:ext>
              </a:extLst>
            </p:cNvPr>
            <p:cNvPicPr>
              <a:picLocks noChangeAspect="1"/>
            </p:cNvPicPr>
            <p:nvPr/>
          </p:nvPicPr>
          <p:blipFill>
            <a:blip r:embed="rId2"/>
            <a:stretch>
              <a:fillRect/>
            </a:stretch>
          </p:blipFill>
          <p:spPr>
            <a:xfrm>
              <a:off x="7336441" y="824381"/>
              <a:ext cx="4833314" cy="6033619"/>
            </a:xfrm>
            <a:prstGeom prst="rect">
              <a:avLst/>
            </a:prstGeom>
          </p:spPr>
        </p:pic>
        <p:sp>
          <p:nvSpPr>
            <p:cNvPr id="5" name="Rectangle 4">
              <a:extLst>
                <a:ext uri="{FF2B5EF4-FFF2-40B4-BE49-F238E27FC236}">
                  <a16:creationId xmlns:a16="http://schemas.microsoft.com/office/drawing/2014/main" id="{B5DFE156-5510-E24D-A602-DD5CC9B5B896}"/>
                </a:ext>
              </a:extLst>
            </p:cNvPr>
            <p:cNvSpPr/>
            <p:nvPr/>
          </p:nvSpPr>
          <p:spPr>
            <a:xfrm>
              <a:off x="1423649" y="288710"/>
              <a:ext cx="9304150" cy="1446550"/>
            </a:xfrm>
            <a:prstGeom prst="rect">
              <a:avLst/>
            </a:prstGeom>
            <a:noFill/>
          </p:spPr>
          <p:txBody>
            <a:bodyPr wrap="none" lIns="91440" tIns="45720" rIns="91440" bIns="45720">
              <a:spAutoFit/>
            </a:bodyPr>
            <a:lstStyle/>
            <a:p>
              <a:pPr algn="ctr"/>
              <a:r>
                <a:rPr lang="en-US" sz="8800" b="0" cap="none" spc="0" dirty="0">
                  <a:ln w="0"/>
                  <a:solidFill>
                    <a:schemeClr val="tx1"/>
                  </a:solidFill>
                  <a:effectLst>
                    <a:outerShdw blurRad="38100" dist="19050" dir="2700000" algn="tl" rotWithShape="0">
                      <a:schemeClr val="dk1">
                        <a:alpha val="40000"/>
                      </a:schemeClr>
                    </a:outerShdw>
                  </a:effectLst>
                </a:rPr>
                <a:t>C H R I S T I A N I T Y</a:t>
              </a:r>
            </a:p>
          </p:txBody>
        </p:sp>
      </p:grpSp>
      <p:grpSp>
        <p:nvGrpSpPr>
          <p:cNvPr id="11" name="Group 10">
            <a:extLst>
              <a:ext uri="{FF2B5EF4-FFF2-40B4-BE49-F238E27FC236}">
                <a16:creationId xmlns:a16="http://schemas.microsoft.com/office/drawing/2014/main" id="{9C6C70DD-A65B-6D43-B44D-3E07F5AD37F3}"/>
              </a:ext>
            </a:extLst>
          </p:cNvPr>
          <p:cNvGrpSpPr/>
          <p:nvPr/>
        </p:nvGrpSpPr>
        <p:grpSpPr>
          <a:xfrm>
            <a:off x="134323" y="604770"/>
            <a:ext cx="11841777" cy="5610643"/>
            <a:chOff x="27937" y="824381"/>
            <a:chExt cx="12141818" cy="6052775"/>
          </a:xfrm>
        </p:grpSpPr>
        <p:pic>
          <p:nvPicPr>
            <p:cNvPr id="12" name="Picture 11">
              <a:extLst>
                <a:ext uri="{FF2B5EF4-FFF2-40B4-BE49-F238E27FC236}">
                  <a16:creationId xmlns:a16="http://schemas.microsoft.com/office/drawing/2014/main" id="{C1B0D3A0-4303-C547-B125-4023900A2CC4}"/>
                </a:ext>
              </a:extLst>
            </p:cNvPr>
            <p:cNvPicPr>
              <a:picLocks noChangeAspect="1"/>
            </p:cNvPicPr>
            <p:nvPr/>
          </p:nvPicPr>
          <p:blipFill>
            <a:blip r:embed="rId2"/>
            <a:stretch>
              <a:fillRect/>
            </a:stretch>
          </p:blipFill>
          <p:spPr>
            <a:xfrm>
              <a:off x="27937" y="826597"/>
              <a:ext cx="4833314" cy="6033619"/>
            </a:xfrm>
            <a:prstGeom prst="rect">
              <a:avLst/>
            </a:prstGeom>
          </p:spPr>
        </p:pic>
        <p:pic>
          <p:nvPicPr>
            <p:cNvPr id="13" name="Picture 12">
              <a:extLst>
                <a:ext uri="{FF2B5EF4-FFF2-40B4-BE49-F238E27FC236}">
                  <a16:creationId xmlns:a16="http://schemas.microsoft.com/office/drawing/2014/main" id="{B9721654-3B9B-0749-A3EB-CC90DBD3EA25}"/>
                </a:ext>
              </a:extLst>
            </p:cNvPr>
            <p:cNvPicPr>
              <a:picLocks noChangeAspect="1"/>
            </p:cNvPicPr>
            <p:nvPr/>
          </p:nvPicPr>
          <p:blipFill>
            <a:blip r:embed="rId2"/>
            <a:stretch>
              <a:fillRect/>
            </a:stretch>
          </p:blipFill>
          <p:spPr>
            <a:xfrm>
              <a:off x="3791419" y="843537"/>
              <a:ext cx="4833314" cy="6033619"/>
            </a:xfrm>
            <a:prstGeom prst="rect">
              <a:avLst/>
            </a:prstGeom>
          </p:spPr>
        </p:pic>
        <p:pic>
          <p:nvPicPr>
            <p:cNvPr id="14" name="Picture 13">
              <a:extLst>
                <a:ext uri="{FF2B5EF4-FFF2-40B4-BE49-F238E27FC236}">
                  <a16:creationId xmlns:a16="http://schemas.microsoft.com/office/drawing/2014/main" id="{089F2B56-D8A0-FC4B-BA7C-2267E6C2CFE2}"/>
                </a:ext>
              </a:extLst>
            </p:cNvPr>
            <p:cNvPicPr>
              <a:picLocks noChangeAspect="1"/>
            </p:cNvPicPr>
            <p:nvPr/>
          </p:nvPicPr>
          <p:blipFill>
            <a:blip r:embed="rId2"/>
            <a:stretch>
              <a:fillRect/>
            </a:stretch>
          </p:blipFill>
          <p:spPr>
            <a:xfrm>
              <a:off x="7336441" y="824381"/>
              <a:ext cx="4833314" cy="6033619"/>
            </a:xfrm>
            <a:prstGeom prst="rect">
              <a:avLst/>
            </a:prstGeom>
          </p:spPr>
        </p:pic>
      </p:grpSp>
      <p:sp>
        <p:nvSpPr>
          <p:cNvPr id="17" name="Rectangle 16">
            <a:extLst>
              <a:ext uri="{FF2B5EF4-FFF2-40B4-BE49-F238E27FC236}">
                <a16:creationId xmlns:a16="http://schemas.microsoft.com/office/drawing/2014/main" id="{27D3724C-290C-FD4C-9681-988CF0AD8FCC}"/>
              </a:ext>
            </a:extLst>
          </p:cNvPr>
          <p:cNvSpPr/>
          <p:nvPr/>
        </p:nvSpPr>
        <p:spPr>
          <a:xfrm>
            <a:off x="1395712" y="-48186"/>
            <a:ext cx="9304150" cy="1340885"/>
          </a:xfrm>
          <a:prstGeom prst="rect">
            <a:avLst/>
          </a:prstGeom>
          <a:noFill/>
        </p:spPr>
        <p:txBody>
          <a:bodyPr wrap="none" lIns="91440" tIns="45720" rIns="91440" bIns="45720">
            <a:spAutoFit/>
          </a:bodyPr>
          <a:lstStyle/>
          <a:p>
            <a:pPr algn="ctr"/>
            <a:r>
              <a:rPr lang="en-US" sz="8800" b="0" cap="none" spc="0" dirty="0">
                <a:ln w="0"/>
                <a:solidFill>
                  <a:schemeClr val="tx1"/>
                </a:solidFill>
                <a:effectLst>
                  <a:outerShdw blurRad="38100" dist="19050" dir="2700000" algn="tl" rotWithShape="0">
                    <a:schemeClr val="dk1">
                      <a:alpha val="40000"/>
                    </a:schemeClr>
                  </a:outerShdw>
                </a:effectLst>
              </a:rPr>
              <a:t>C H R I S T I A N I T Y</a:t>
            </a:r>
          </a:p>
        </p:txBody>
      </p:sp>
      <p:sp>
        <p:nvSpPr>
          <p:cNvPr id="18" name="TextBox 17">
            <a:extLst>
              <a:ext uri="{FF2B5EF4-FFF2-40B4-BE49-F238E27FC236}">
                <a16:creationId xmlns:a16="http://schemas.microsoft.com/office/drawing/2014/main" id="{2747B1EB-340C-954A-A392-03F46B4988A5}"/>
              </a:ext>
            </a:extLst>
          </p:cNvPr>
          <p:cNvSpPr txBox="1"/>
          <p:nvPr/>
        </p:nvSpPr>
        <p:spPr>
          <a:xfrm>
            <a:off x="1536167" y="5635919"/>
            <a:ext cx="1908878" cy="1200329"/>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Christ’s </a:t>
            </a:r>
          </a:p>
          <a:p>
            <a:pPr algn="ctr"/>
            <a:r>
              <a:rPr lang="en-US" sz="2400" b="1" dirty="0">
                <a:latin typeface="Arial" panose="020B0604020202020204" pitchFamily="34" charset="0"/>
                <a:cs typeface="Arial" panose="020B0604020202020204" pitchFamily="34" charset="0"/>
              </a:rPr>
              <a:t>Deity and </a:t>
            </a:r>
          </a:p>
          <a:p>
            <a:pPr algn="ctr"/>
            <a:r>
              <a:rPr lang="en-US" sz="2400" b="1" dirty="0">
                <a:latin typeface="Arial" panose="020B0604020202020204" pitchFamily="34" charset="0"/>
                <a:cs typeface="Arial" panose="020B0604020202020204" pitchFamily="34" charset="0"/>
              </a:rPr>
              <a:t>Incarnation</a:t>
            </a:r>
          </a:p>
        </p:txBody>
      </p:sp>
      <p:sp>
        <p:nvSpPr>
          <p:cNvPr id="19" name="TextBox 18">
            <a:extLst>
              <a:ext uri="{FF2B5EF4-FFF2-40B4-BE49-F238E27FC236}">
                <a16:creationId xmlns:a16="http://schemas.microsoft.com/office/drawing/2014/main" id="{46A8EE76-928D-5348-8ADF-518C422A1510}"/>
              </a:ext>
            </a:extLst>
          </p:cNvPr>
          <p:cNvSpPr txBox="1"/>
          <p:nvPr/>
        </p:nvSpPr>
        <p:spPr>
          <a:xfrm>
            <a:off x="5270377" y="5657671"/>
            <a:ext cx="1908878" cy="1200329"/>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The Reliability of Scripture</a:t>
            </a:r>
          </a:p>
        </p:txBody>
      </p:sp>
      <p:sp>
        <p:nvSpPr>
          <p:cNvPr id="20" name="TextBox 19">
            <a:extLst>
              <a:ext uri="{FF2B5EF4-FFF2-40B4-BE49-F238E27FC236}">
                <a16:creationId xmlns:a16="http://schemas.microsoft.com/office/drawing/2014/main" id="{787FCC82-5CD9-4A44-A651-8D83C2281990}"/>
              </a:ext>
            </a:extLst>
          </p:cNvPr>
          <p:cNvSpPr txBox="1"/>
          <p:nvPr/>
        </p:nvSpPr>
        <p:spPr>
          <a:xfrm>
            <a:off x="8664609" y="5653655"/>
            <a:ext cx="2134123" cy="1200329"/>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The Resurrection of Christ </a:t>
            </a:r>
          </a:p>
        </p:txBody>
      </p:sp>
      <p:sp>
        <p:nvSpPr>
          <p:cNvPr id="21" name="TextBox 20">
            <a:extLst>
              <a:ext uri="{FF2B5EF4-FFF2-40B4-BE49-F238E27FC236}">
                <a16:creationId xmlns:a16="http://schemas.microsoft.com/office/drawing/2014/main" id="{1F163428-AD13-284B-B5C7-3B82A52AFCA2}"/>
              </a:ext>
            </a:extLst>
          </p:cNvPr>
          <p:cNvSpPr txBox="1"/>
          <p:nvPr/>
        </p:nvSpPr>
        <p:spPr>
          <a:xfrm>
            <a:off x="2827422" y="2773079"/>
            <a:ext cx="6761077" cy="830997"/>
          </a:xfrm>
          <a:prstGeom prst="rect">
            <a:avLst/>
          </a:prstGeom>
          <a:solidFill>
            <a:srgbClr val="FFFF00"/>
          </a:solidFill>
        </p:spPr>
        <p:txBody>
          <a:bodyPr wrap="square" rtlCol="0">
            <a:spAutoFit/>
          </a:bodyPr>
          <a:lstStyle/>
          <a:p>
            <a:pPr algn="just"/>
            <a:r>
              <a:rPr lang="en-US" sz="2400" b="1" dirty="0">
                <a:latin typeface="Arial" panose="020B0604020202020204" pitchFamily="34" charset="0"/>
                <a:cs typeface="Arial" panose="020B0604020202020204" pitchFamily="34" charset="0"/>
              </a:rPr>
              <a:t>In our next session, we will begin looking at the three fundamental pillars of Christianity.</a:t>
            </a:r>
          </a:p>
        </p:txBody>
      </p:sp>
    </p:spTree>
    <p:extLst>
      <p:ext uri="{BB962C8B-B14F-4D97-AF65-F5344CB8AC3E}">
        <p14:creationId xmlns:p14="http://schemas.microsoft.com/office/powerpoint/2010/main" val="198078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Tree>
    <p:extLst>
      <p:ext uri="{BB962C8B-B14F-4D97-AF65-F5344CB8AC3E}">
        <p14:creationId xmlns:p14="http://schemas.microsoft.com/office/powerpoint/2010/main" val="322112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93703710-6416-7F41-9FEC-E175E191A342}"/>
              </a:ext>
            </a:extLst>
          </p:cNvPr>
          <p:cNvSpPr txBox="1"/>
          <p:nvPr/>
        </p:nvSpPr>
        <p:spPr>
          <a:xfrm>
            <a:off x="3367583" y="2229540"/>
            <a:ext cx="531305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We know who was right, of course.</a:t>
            </a:r>
          </a:p>
        </p:txBody>
      </p:sp>
      <p:sp>
        <p:nvSpPr>
          <p:cNvPr id="9" name="TextBox 8">
            <a:extLst>
              <a:ext uri="{FF2B5EF4-FFF2-40B4-BE49-F238E27FC236}">
                <a16:creationId xmlns:a16="http://schemas.microsoft.com/office/drawing/2014/main" id="{4C881824-6809-1747-A6E2-D1CD521DF6B1}"/>
              </a:ext>
            </a:extLst>
          </p:cNvPr>
          <p:cNvSpPr txBox="1"/>
          <p:nvPr/>
        </p:nvSpPr>
        <p:spPr>
          <a:xfrm>
            <a:off x="3367583" y="621616"/>
            <a:ext cx="8135994"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Most Americans, including the President, asserted another truth claim: God was on America’s side, and the terrorists were “evildoers.” </a:t>
            </a:r>
          </a:p>
        </p:txBody>
      </p:sp>
      <p:sp>
        <p:nvSpPr>
          <p:cNvPr id="10" name="TextBox 9">
            <a:extLst>
              <a:ext uri="{FF2B5EF4-FFF2-40B4-BE49-F238E27FC236}">
                <a16:creationId xmlns:a16="http://schemas.microsoft.com/office/drawing/2014/main" id="{53715B5A-ADC0-394C-A781-C6208198B94A}"/>
              </a:ext>
            </a:extLst>
          </p:cNvPr>
          <p:cNvSpPr txBox="1"/>
          <p:nvPr/>
        </p:nvSpPr>
        <p:spPr>
          <a:xfrm>
            <a:off x="3367583" y="2867967"/>
            <a:ext cx="803981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We were convinced what they did was evil.</a:t>
            </a:r>
          </a:p>
        </p:txBody>
      </p:sp>
      <p:sp>
        <p:nvSpPr>
          <p:cNvPr id="11" name="TextBox 10">
            <a:extLst>
              <a:ext uri="{FF2B5EF4-FFF2-40B4-BE49-F238E27FC236}">
                <a16:creationId xmlns:a16="http://schemas.microsoft.com/office/drawing/2014/main" id="{C1CD3212-BE73-7949-A8C4-24CF2D170B43}"/>
              </a:ext>
            </a:extLst>
          </p:cNvPr>
          <p:cNvSpPr txBox="1"/>
          <p:nvPr/>
        </p:nvSpPr>
        <p:spPr>
          <a:xfrm>
            <a:off x="3367582" y="3506394"/>
            <a:ext cx="827898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We were confident that they were not acting righteously.</a:t>
            </a:r>
          </a:p>
        </p:txBody>
      </p:sp>
      <p:sp>
        <p:nvSpPr>
          <p:cNvPr id="12" name="TextBox 11">
            <a:extLst>
              <a:ext uri="{FF2B5EF4-FFF2-40B4-BE49-F238E27FC236}">
                <a16:creationId xmlns:a16="http://schemas.microsoft.com/office/drawing/2014/main" id="{BB749F7A-E96D-B34B-A9E9-7BC6FE187E4A}"/>
              </a:ext>
            </a:extLst>
          </p:cNvPr>
          <p:cNvSpPr txBox="1"/>
          <p:nvPr/>
        </p:nvSpPr>
        <p:spPr>
          <a:xfrm>
            <a:off x="3367582" y="4144821"/>
            <a:ext cx="8278986"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But how do we know that? How can we be sure whose view of God and truth is right? </a:t>
            </a:r>
          </a:p>
        </p:txBody>
      </p:sp>
      <p:sp>
        <p:nvSpPr>
          <p:cNvPr id="13" name="TextBox 12">
            <a:extLst>
              <a:ext uri="{FF2B5EF4-FFF2-40B4-BE49-F238E27FC236}">
                <a16:creationId xmlns:a16="http://schemas.microsoft.com/office/drawing/2014/main" id="{91AE32F0-6B0D-0743-A798-8B6FADDFCFF8}"/>
              </a:ext>
            </a:extLst>
          </p:cNvPr>
          <p:cNvSpPr txBox="1"/>
          <p:nvPr/>
        </p:nvSpPr>
        <p:spPr>
          <a:xfrm>
            <a:off x="3367582" y="5152580"/>
            <a:ext cx="827898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Cf. God using Assyria and Chaldea to humble Israel. </a:t>
            </a:r>
          </a:p>
        </p:txBody>
      </p:sp>
      <p:sp>
        <p:nvSpPr>
          <p:cNvPr id="14" name="TextBox 13">
            <a:extLst>
              <a:ext uri="{FF2B5EF4-FFF2-40B4-BE49-F238E27FC236}">
                <a16:creationId xmlns:a16="http://schemas.microsoft.com/office/drawing/2014/main" id="{3418EB5A-4D39-3643-B609-EED112DA3F56}"/>
              </a:ext>
            </a:extLst>
          </p:cNvPr>
          <p:cNvSpPr txBox="1"/>
          <p:nvPr/>
        </p:nvSpPr>
        <p:spPr>
          <a:xfrm>
            <a:off x="257671" y="2564608"/>
            <a:ext cx="2447681" cy="3416320"/>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People can have deep convictions and still be tragically wrong if the things they believe with conviction are wrong beliefs. </a:t>
            </a:r>
          </a:p>
        </p:txBody>
      </p:sp>
      <p:sp>
        <p:nvSpPr>
          <p:cNvPr id="15" name="TextBox 14">
            <a:extLst>
              <a:ext uri="{FF2B5EF4-FFF2-40B4-BE49-F238E27FC236}">
                <a16:creationId xmlns:a16="http://schemas.microsoft.com/office/drawing/2014/main" id="{ACE28C29-2692-724A-8722-07041496C3C5}"/>
              </a:ext>
            </a:extLst>
          </p:cNvPr>
          <p:cNvSpPr txBox="1"/>
          <p:nvPr/>
        </p:nvSpPr>
        <p:spPr>
          <a:xfrm>
            <a:off x="3367583" y="5791007"/>
            <a:ext cx="788194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We need to be able to test the facts and examine the evidence for objective truth.</a:t>
            </a:r>
          </a:p>
        </p:txBody>
      </p:sp>
    </p:spTree>
    <p:extLst>
      <p:ext uri="{BB962C8B-B14F-4D97-AF65-F5344CB8AC3E}">
        <p14:creationId xmlns:p14="http://schemas.microsoft.com/office/powerpoint/2010/main" val="230292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F426D5D5-AED5-6F44-BB6B-FE3930E2E4E7}"/>
              </a:ext>
            </a:extLst>
          </p:cNvPr>
          <p:cNvSpPr txBox="1"/>
          <p:nvPr/>
        </p:nvSpPr>
        <p:spPr>
          <a:xfrm>
            <a:off x="3357086" y="450167"/>
            <a:ext cx="8244886"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Examining The Evidence About God And His Word</a:t>
            </a:r>
          </a:p>
        </p:txBody>
      </p:sp>
      <p:sp>
        <p:nvSpPr>
          <p:cNvPr id="9" name="TextBox 8">
            <a:extLst>
              <a:ext uri="{FF2B5EF4-FFF2-40B4-BE49-F238E27FC236}">
                <a16:creationId xmlns:a16="http://schemas.microsoft.com/office/drawing/2014/main" id="{40E83BEA-4CDC-934F-8632-AAAE47F90E27}"/>
              </a:ext>
            </a:extLst>
          </p:cNvPr>
          <p:cNvSpPr txBox="1"/>
          <p:nvPr/>
        </p:nvSpPr>
        <p:spPr>
          <a:xfrm>
            <a:off x="3147997" y="1359935"/>
            <a:ext cx="8663063" cy="1200329"/>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Christianity is a uniquely verifiable belief because it is based upon indisputable, historical facts that are clear and accessible to everyone. </a:t>
            </a:r>
          </a:p>
        </p:txBody>
      </p:sp>
      <p:sp>
        <p:nvSpPr>
          <p:cNvPr id="10" name="TextBox 9">
            <a:extLst>
              <a:ext uri="{FF2B5EF4-FFF2-40B4-BE49-F238E27FC236}">
                <a16:creationId xmlns:a16="http://schemas.microsoft.com/office/drawing/2014/main" id="{F1C8C7DD-1984-464E-9A06-D56F8545F11B}"/>
              </a:ext>
            </a:extLst>
          </p:cNvPr>
          <p:cNvSpPr txBox="1"/>
          <p:nvPr/>
        </p:nvSpPr>
        <p:spPr>
          <a:xfrm>
            <a:off x="3147996" y="2667366"/>
            <a:ext cx="8663063" cy="1569660"/>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The main question then is this:</a:t>
            </a:r>
          </a:p>
          <a:p>
            <a:pPr algn="just"/>
            <a:r>
              <a:rPr lang="en-US" sz="2400" dirty="0">
                <a:latin typeface="Arial" panose="020B0604020202020204" pitchFamily="34" charset="0"/>
                <a:cs typeface="Arial" panose="020B0604020202020204" pitchFamily="34" charset="0"/>
              </a:rPr>
              <a:t>Has the one true God, who is the source of the universe and all that is right and good, revealed Himself? And if so, can we know Him – and how can we do that?</a:t>
            </a:r>
          </a:p>
        </p:txBody>
      </p:sp>
      <p:sp>
        <p:nvSpPr>
          <p:cNvPr id="11" name="TextBox 10">
            <a:extLst>
              <a:ext uri="{FF2B5EF4-FFF2-40B4-BE49-F238E27FC236}">
                <a16:creationId xmlns:a16="http://schemas.microsoft.com/office/drawing/2014/main" id="{2060946F-EDF4-9D4A-BC3E-B3F2D47B0AEB}"/>
              </a:ext>
            </a:extLst>
          </p:cNvPr>
          <p:cNvSpPr txBox="1"/>
          <p:nvPr/>
        </p:nvSpPr>
        <p:spPr>
          <a:xfrm>
            <a:off x="3147996" y="4344128"/>
            <a:ext cx="8663063"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One unique person in history made an extraordinary “truth claim.”  - </a:t>
            </a:r>
            <a:r>
              <a:rPr lang="en-US" sz="2400" b="1" dirty="0">
                <a:solidFill>
                  <a:srgbClr val="FF0000"/>
                </a:solidFill>
                <a:latin typeface="Arial" panose="020B0604020202020204" pitchFamily="34" charset="0"/>
                <a:cs typeface="Arial" panose="020B0604020202020204" pitchFamily="34" charset="0"/>
              </a:rPr>
              <a:t>John 14:6</a:t>
            </a:r>
          </a:p>
        </p:txBody>
      </p:sp>
      <p:sp>
        <p:nvSpPr>
          <p:cNvPr id="2" name="Rectangle 1">
            <a:extLst>
              <a:ext uri="{FF2B5EF4-FFF2-40B4-BE49-F238E27FC236}">
                <a16:creationId xmlns:a16="http://schemas.microsoft.com/office/drawing/2014/main" id="{AFDB49D9-C27B-E24F-9377-2D1F06C293FB}"/>
              </a:ext>
            </a:extLst>
          </p:cNvPr>
          <p:cNvSpPr/>
          <p:nvPr/>
        </p:nvSpPr>
        <p:spPr>
          <a:xfrm>
            <a:off x="3645843" y="5500119"/>
            <a:ext cx="7254767" cy="830997"/>
          </a:xfrm>
          <a:prstGeom prst="rect">
            <a:avLst/>
          </a:prstGeom>
        </p:spPr>
        <p:txBody>
          <a:bodyPr wrap="square">
            <a:spAutoFit/>
          </a:bodyPr>
          <a:lstStyle/>
          <a:p>
            <a:r>
              <a:rPr lang="en-US" sz="2400" b="0" u="none" strike="noStrike" dirty="0">
                <a:solidFill>
                  <a:srgbClr val="000000"/>
                </a:solidFill>
                <a:effectLst/>
                <a:latin typeface="Arial" panose="020B0604020202020204" pitchFamily="34" charset="0"/>
                <a:cs typeface="Arial" panose="020B0604020202020204" pitchFamily="34" charset="0"/>
              </a:rPr>
              <a:t>Jesus said to him,</a:t>
            </a:r>
            <a:r>
              <a:rPr lang="en-US" sz="2400" b="0" i="1" u="none" strike="noStrike" dirty="0">
                <a:solidFill>
                  <a:srgbClr val="000000"/>
                </a:solidFill>
                <a:effectLst/>
                <a:latin typeface="Arial" panose="020B0604020202020204" pitchFamily="34" charset="0"/>
                <a:cs typeface="Arial" panose="020B0604020202020204" pitchFamily="34" charset="0"/>
              </a:rPr>
              <a:t> “I am the way, the truth, and the life. No one comes to the Father except through Me.</a:t>
            </a:r>
            <a:endParaRPr lang="en-US" sz="2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245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717AE5DE-B62D-E940-A7D1-094040E4D3F1}"/>
              </a:ext>
            </a:extLst>
          </p:cNvPr>
          <p:cNvSpPr txBox="1"/>
          <p:nvPr/>
        </p:nvSpPr>
        <p:spPr>
          <a:xfrm>
            <a:off x="3223204" y="450167"/>
            <a:ext cx="8304196"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Claims That The Bible And Jesus Make About Him:</a:t>
            </a:r>
          </a:p>
        </p:txBody>
      </p:sp>
      <p:sp>
        <p:nvSpPr>
          <p:cNvPr id="15" name="TextBox 14">
            <a:extLst>
              <a:ext uri="{FF2B5EF4-FFF2-40B4-BE49-F238E27FC236}">
                <a16:creationId xmlns:a16="http://schemas.microsoft.com/office/drawing/2014/main" id="{D069199D-2074-6749-BFA4-5EA76AC67BC1}"/>
              </a:ext>
            </a:extLst>
          </p:cNvPr>
          <p:cNvSpPr txBox="1"/>
          <p:nvPr/>
        </p:nvSpPr>
        <p:spPr>
          <a:xfrm>
            <a:off x="2924030" y="3709194"/>
            <a:ext cx="2261937" cy="461665"/>
          </a:xfrm>
          <a:prstGeom prst="rect">
            <a:avLst/>
          </a:prstGeom>
          <a:noFill/>
        </p:spPr>
        <p:txBody>
          <a:bodyPr wrap="square" rtlCol="0">
            <a:spAutoFit/>
          </a:bodyPr>
          <a:lstStyle/>
          <a:p>
            <a:pPr algn="just"/>
            <a:r>
              <a:rPr lang="en-US" sz="2400" b="1" dirty="0">
                <a:solidFill>
                  <a:srgbClr val="FF0000"/>
                </a:solidFill>
                <a:latin typeface="Arial" panose="020B0604020202020204" pitchFamily="34" charset="0"/>
                <a:cs typeface="Arial" panose="020B0604020202020204" pitchFamily="34" charset="0"/>
              </a:rPr>
              <a:t>John 10:30</a:t>
            </a:r>
          </a:p>
        </p:txBody>
      </p:sp>
      <p:sp>
        <p:nvSpPr>
          <p:cNvPr id="16" name="TextBox 15">
            <a:extLst>
              <a:ext uri="{FF2B5EF4-FFF2-40B4-BE49-F238E27FC236}">
                <a16:creationId xmlns:a16="http://schemas.microsoft.com/office/drawing/2014/main" id="{BDDD4203-74B4-894E-BE70-05920B5E0EEC}"/>
              </a:ext>
            </a:extLst>
          </p:cNvPr>
          <p:cNvSpPr txBox="1"/>
          <p:nvPr/>
        </p:nvSpPr>
        <p:spPr>
          <a:xfrm>
            <a:off x="2325787" y="3069983"/>
            <a:ext cx="2455703" cy="461665"/>
          </a:xfrm>
          <a:prstGeom prst="rect">
            <a:avLst/>
          </a:prstGeom>
          <a:noFill/>
        </p:spPr>
        <p:txBody>
          <a:bodyPr wrap="square" rtlCol="0">
            <a:spAutoFit/>
          </a:bodyPr>
          <a:lstStyle/>
          <a:p>
            <a:pPr algn="just"/>
            <a:r>
              <a:rPr lang="en-US" sz="2400" b="1" dirty="0">
                <a:solidFill>
                  <a:srgbClr val="FF0000"/>
                </a:solidFill>
                <a:latin typeface="Arial" panose="020B0604020202020204" pitchFamily="34" charset="0"/>
                <a:cs typeface="Arial" panose="020B0604020202020204" pitchFamily="34" charset="0"/>
              </a:rPr>
              <a:t>John 10:24-25a</a:t>
            </a:r>
          </a:p>
        </p:txBody>
      </p:sp>
      <p:sp>
        <p:nvSpPr>
          <p:cNvPr id="20" name="TextBox 19">
            <a:extLst>
              <a:ext uri="{FF2B5EF4-FFF2-40B4-BE49-F238E27FC236}">
                <a16:creationId xmlns:a16="http://schemas.microsoft.com/office/drawing/2014/main" id="{FA7C59E8-AA70-5E4E-A191-0105BAC22D59}"/>
              </a:ext>
            </a:extLst>
          </p:cNvPr>
          <p:cNvSpPr txBox="1"/>
          <p:nvPr/>
        </p:nvSpPr>
        <p:spPr>
          <a:xfrm>
            <a:off x="4781490" y="1841560"/>
            <a:ext cx="6939676"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Jesus is God, and came to earth in a fleshly body </a:t>
            </a:r>
          </a:p>
        </p:txBody>
      </p:sp>
      <p:sp>
        <p:nvSpPr>
          <p:cNvPr id="21" name="TextBox 20">
            <a:extLst>
              <a:ext uri="{FF2B5EF4-FFF2-40B4-BE49-F238E27FC236}">
                <a16:creationId xmlns:a16="http://schemas.microsoft.com/office/drawing/2014/main" id="{29C69BAE-88C0-5A49-84D6-2A50A95B2F96}"/>
              </a:ext>
            </a:extLst>
          </p:cNvPr>
          <p:cNvSpPr txBox="1"/>
          <p:nvPr/>
        </p:nvSpPr>
        <p:spPr>
          <a:xfrm>
            <a:off x="4781490" y="2487644"/>
            <a:ext cx="6939676"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Jesus laid down His life and took it up again</a:t>
            </a:r>
          </a:p>
        </p:txBody>
      </p:sp>
      <p:sp>
        <p:nvSpPr>
          <p:cNvPr id="22" name="TextBox 21">
            <a:extLst>
              <a:ext uri="{FF2B5EF4-FFF2-40B4-BE49-F238E27FC236}">
                <a16:creationId xmlns:a16="http://schemas.microsoft.com/office/drawing/2014/main" id="{427B4583-1C77-AB43-B810-10EB9C718118}"/>
              </a:ext>
            </a:extLst>
          </p:cNvPr>
          <p:cNvSpPr txBox="1"/>
          <p:nvPr/>
        </p:nvSpPr>
        <p:spPr>
          <a:xfrm>
            <a:off x="4781490" y="3084625"/>
            <a:ext cx="6939676"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Jesus plainly declared Himself to be the Christ</a:t>
            </a:r>
          </a:p>
        </p:txBody>
      </p:sp>
      <p:sp>
        <p:nvSpPr>
          <p:cNvPr id="23" name="TextBox 22">
            <a:extLst>
              <a:ext uri="{FF2B5EF4-FFF2-40B4-BE49-F238E27FC236}">
                <a16:creationId xmlns:a16="http://schemas.microsoft.com/office/drawing/2014/main" id="{691BB389-9D2E-4844-B846-D12BE4C241D8}"/>
              </a:ext>
            </a:extLst>
          </p:cNvPr>
          <p:cNvSpPr txBox="1"/>
          <p:nvPr/>
        </p:nvSpPr>
        <p:spPr>
          <a:xfrm>
            <a:off x="4781490" y="3719355"/>
            <a:ext cx="7153836"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Jesus declared complete unity with God, His Father</a:t>
            </a:r>
          </a:p>
        </p:txBody>
      </p:sp>
      <p:sp>
        <p:nvSpPr>
          <p:cNvPr id="24" name="TextBox 23">
            <a:extLst>
              <a:ext uri="{FF2B5EF4-FFF2-40B4-BE49-F238E27FC236}">
                <a16:creationId xmlns:a16="http://schemas.microsoft.com/office/drawing/2014/main" id="{58CBE9E6-2670-7F4B-8222-DB9449E8F27E}"/>
              </a:ext>
            </a:extLst>
          </p:cNvPr>
          <p:cNvSpPr txBox="1"/>
          <p:nvPr/>
        </p:nvSpPr>
        <p:spPr>
          <a:xfrm>
            <a:off x="4781490" y="4389593"/>
            <a:ext cx="7153836"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Jesus’ claims to be God was understood by others </a:t>
            </a:r>
          </a:p>
        </p:txBody>
      </p:sp>
      <p:sp>
        <p:nvSpPr>
          <p:cNvPr id="25" name="TextBox 24">
            <a:extLst>
              <a:ext uri="{FF2B5EF4-FFF2-40B4-BE49-F238E27FC236}">
                <a16:creationId xmlns:a16="http://schemas.microsoft.com/office/drawing/2014/main" id="{F8034054-DCA3-0042-888D-C05006383B89}"/>
              </a:ext>
            </a:extLst>
          </p:cNvPr>
          <p:cNvSpPr txBox="1"/>
          <p:nvPr/>
        </p:nvSpPr>
        <p:spPr>
          <a:xfrm>
            <a:off x="4781490" y="5048869"/>
            <a:ext cx="7153836"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Jesus claimed His works prove His Sonship</a:t>
            </a:r>
          </a:p>
        </p:txBody>
      </p:sp>
      <p:sp>
        <p:nvSpPr>
          <p:cNvPr id="27" name="TextBox 26">
            <a:extLst>
              <a:ext uri="{FF2B5EF4-FFF2-40B4-BE49-F238E27FC236}">
                <a16:creationId xmlns:a16="http://schemas.microsoft.com/office/drawing/2014/main" id="{CD18AA8A-AEC8-CE48-939D-45F70E47E6E2}"/>
              </a:ext>
            </a:extLst>
          </p:cNvPr>
          <p:cNvSpPr txBox="1"/>
          <p:nvPr/>
        </p:nvSpPr>
        <p:spPr>
          <a:xfrm>
            <a:off x="4781490" y="5699170"/>
            <a:ext cx="6939676"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Jesus and God dwell in each other </a:t>
            </a:r>
          </a:p>
        </p:txBody>
      </p:sp>
      <p:grpSp>
        <p:nvGrpSpPr>
          <p:cNvPr id="2" name="Group 1">
            <a:extLst>
              <a:ext uri="{FF2B5EF4-FFF2-40B4-BE49-F238E27FC236}">
                <a16:creationId xmlns:a16="http://schemas.microsoft.com/office/drawing/2014/main" id="{29870453-8923-AF4A-A59C-200C5BFCEBA7}"/>
              </a:ext>
            </a:extLst>
          </p:cNvPr>
          <p:cNvGrpSpPr/>
          <p:nvPr/>
        </p:nvGrpSpPr>
        <p:grpSpPr>
          <a:xfrm>
            <a:off x="2434074" y="1817496"/>
            <a:ext cx="2294337" cy="4921073"/>
            <a:chOff x="2434074" y="1817496"/>
            <a:chExt cx="2294337" cy="4921073"/>
          </a:xfrm>
        </p:grpSpPr>
        <p:sp>
          <p:nvSpPr>
            <p:cNvPr id="9" name="TextBox 8">
              <a:extLst>
                <a:ext uri="{FF2B5EF4-FFF2-40B4-BE49-F238E27FC236}">
                  <a16:creationId xmlns:a16="http://schemas.microsoft.com/office/drawing/2014/main" id="{66025A16-CB20-F44B-9295-1F111105F85D}"/>
                </a:ext>
              </a:extLst>
            </p:cNvPr>
            <p:cNvSpPr txBox="1"/>
            <p:nvPr/>
          </p:nvSpPr>
          <p:spPr>
            <a:xfrm>
              <a:off x="2702827" y="1817496"/>
              <a:ext cx="2025584" cy="461665"/>
            </a:xfrm>
            <a:prstGeom prst="rect">
              <a:avLst/>
            </a:prstGeom>
            <a:noFill/>
          </p:spPr>
          <p:txBody>
            <a:bodyPr wrap="square" rtlCol="0">
              <a:spAutoFit/>
            </a:bodyPr>
            <a:lstStyle/>
            <a:p>
              <a:pPr algn="just"/>
              <a:r>
                <a:rPr lang="en-US" sz="2400" b="1" dirty="0">
                  <a:solidFill>
                    <a:srgbClr val="FF0000"/>
                  </a:solidFill>
                  <a:latin typeface="Arial" panose="020B0604020202020204" pitchFamily="34" charset="0"/>
                  <a:cs typeface="Arial" panose="020B0604020202020204" pitchFamily="34" charset="0"/>
                </a:rPr>
                <a:t>John 1:1, 14</a:t>
              </a:r>
            </a:p>
          </p:txBody>
        </p:sp>
        <p:sp>
          <p:nvSpPr>
            <p:cNvPr id="11" name="TextBox 10">
              <a:extLst>
                <a:ext uri="{FF2B5EF4-FFF2-40B4-BE49-F238E27FC236}">
                  <a16:creationId xmlns:a16="http://schemas.microsoft.com/office/drawing/2014/main" id="{506606CF-693E-5F48-BEC6-A242D403C34D}"/>
                </a:ext>
              </a:extLst>
            </p:cNvPr>
            <p:cNvSpPr txBox="1"/>
            <p:nvPr/>
          </p:nvSpPr>
          <p:spPr>
            <a:xfrm>
              <a:off x="2466474" y="2456707"/>
              <a:ext cx="2261937" cy="461665"/>
            </a:xfrm>
            <a:prstGeom prst="rect">
              <a:avLst/>
            </a:prstGeom>
            <a:noFill/>
          </p:spPr>
          <p:txBody>
            <a:bodyPr wrap="square" rtlCol="0">
              <a:spAutoFit/>
            </a:bodyPr>
            <a:lstStyle/>
            <a:p>
              <a:pPr algn="just"/>
              <a:r>
                <a:rPr lang="en-US" sz="2400" b="1" dirty="0">
                  <a:solidFill>
                    <a:srgbClr val="FF0000"/>
                  </a:solidFill>
                  <a:latin typeface="Arial" panose="020B0604020202020204" pitchFamily="34" charset="0"/>
                  <a:cs typeface="Arial" panose="020B0604020202020204" pitchFamily="34" charset="0"/>
                </a:rPr>
                <a:t>John 10:17-18</a:t>
              </a:r>
            </a:p>
          </p:txBody>
        </p:sp>
        <p:sp>
          <p:nvSpPr>
            <p:cNvPr id="17" name="TextBox 16">
              <a:extLst>
                <a:ext uri="{FF2B5EF4-FFF2-40B4-BE49-F238E27FC236}">
                  <a16:creationId xmlns:a16="http://schemas.microsoft.com/office/drawing/2014/main" id="{7150E318-4733-FE4E-A85F-5B9642928642}"/>
                </a:ext>
              </a:extLst>
            </p:cNvPr>
            <p:cNvSpPr txBox="1"/>
            <p:nvPr/>
          </p:nvSpPr>
          <p:spPr>
            <a:xfrm>
              <a:off x="2434075" y="4375757"/>
              <a:ext cx="2261937" cy="461665"/>
            </a:xfrm>
            <a:prstGeom prst="rect">
              <a:avLst/>
            </a:prstGeom>
            <a:noFill/>
          </p:spPr>
          <p:txBody>
            <a:bodyPr wrap="square" rtlCol="0">
              <a:spAutoFit/>
            </a:bodyPr>
            <a:lstStyle/>
            <a:p>
              <a:pPr algn="just"/>
              <a:r>
                <a:rPr lang="en-US" sz="2400" b="1" dirty="0">
                  <a:solidFill>
                    <a:srgbClr val="FF0000"/>
                  </a:solidFill>
                  <a:latin typeface="Arial" panose="020B0604020202020204" pitchFamily="34" charset="0"/>
                  <a:cs typeface="Arial" panose="020B0604020202020204" pitchFamily="34" charset="0"/>
                </a:rPr>
                <a:t>John 10:31-33</a:t>
              </a:r>
            </a:p>
          </p:txBody>
        </p:sp>
        <p:sp>
          <p:nvSpPr>
            <p:cNvPr id="18" name="TextBox 17">
              <a:extLst>
                <a:ext uri="{FF2B5EF4-FFF2-40B4-BE49-F238E27FC236}">
                  <a16:creationId xmlns:a16="http://schemas.microsoft.com/office/drawing/2014/main" id="{8B144D0E-A4BD-4546-BE5E-0FEA3BCBC3D1}"/>
                </a:ext>
              </a:extLst>
            </p:cNvPr>
            <p:cNvSpPr txBox="1"/>
            <p:nvPr/>
          </p:nvSpPr>
          <p:spPr>
            <a:xfrm>
              <a:off x="2434074" y="5009024"/>
              <a:ext cx="2261937" cy="461665"/>
            </a:xfrm>
            <a:prstGeom prst="rect">
              <a:avLst/>
            </a:prstGeom>
            <a:noFill/>
          </p:spPr>
          <p:txBody>
            <a:bodyPr wrap="square" rtlCol="0">
              <a:spAutoFit/>
            </a:bodyPr>
            <a:lstStyle/>
            <a:p>
              <a:pPr algn="just"/>
              <a:r>
                <a:rPr lang="en-US" sz="2400" b="1" dirty="0">
                  <a:solidFill>
                    <a:srgbClr val="FF0000"/>
                  </a:solidFill>
                  <a:latin typeface="Arial" panose="020B0604020202020204" pitchFamily="34" charset="0"/>
                  <a:cs typeface="Arial" panose="020B0604020202020204" pitchFamily="34" charset="0"/>
                </a:rPr>
                <a:t>John 10:37-38</a:t>
              </a:r>
            </a:p>
          </p:txBody>
        </p:sp>
        <p:sp>
          <p:nvSpPr>
            <p:cNvPr id="26" name="TextBox 25">
              <a:extLst>
                <a:ext uri="{FF2B5EF4-FFF2-40B4-BE49-F238E27FC236}">
                  <a16:creationId xmlns:a16="http://schemas.microsoft.com/office/drawing/2014/main" id="{A26D57FF-5254-7A44-BEEC-27BEF1963585}"/>
                </a:ext>
              </a:extLst>
            </p:cNvPr>
            <p:cNvSpPr txBox="1"/>
            <p:nvPr/>
          </p:nvSpPr>
          <p:spPr>
            <a:xfrm>
              <a:off x="2458138" y="5639010"/>
              <a:ext cx="2261937" cy="461665"/>
            </a:xfrm>
            <a:prstGeom prst="rect">
              <a:avLst/>
            </a:prstGeom>
            <a:noFill/>
          </p:spPr>
          <p:txBody>
            <a:bodyPr wrap="square" rtlCol="0">
              <a:spAutoFit/>
            </a:bodyPr>
            <a:lstStyle/>
            <a:p>
              <a:pPr algn="just"/>
              <a:r>
                <a:rPr lang="en-US" sz="2400" b="1" dirty="0">
                  <a:solidFill>
                    <a:srgbClr val="FF0000"/>
                  </a:solidFill>
                  <a:latin typeface="Arial" panose="020B0604020202020204" pitchFamily="34" charset="0"/>
                  <a:cs typeface="Arial" panose="020B0604020202020204" pitchFamily="34" charset="0"/>
                </a:rPr>
                <a:t>John 14:10-11</a:t>
              </a:r>
            </a:p>
          </p:txBody>
        </p:sp>
        <p:sp>
          <p:nvSpPr>
            <p:cNvPr id="28" name="TextBox 27">
              <a:extLst>
                <a:ext uri="{FF2B5EF4-FFF2-40B4-BE49-F238E27FC236}">
                  <a16:creationId xmlns:a16="http://schemas.microsoft.com/office/drawing/2014/main" id="{ABB8F10B-41D1-4C48-99EB-5A07D08883B5}"/>
                </a:ext>
              </a:extLst>
            </p:cNvPr>
            <p:cNvSpPr txBox="1"/>
            <p:nvPr/>
          </p:nvSpPr>
          <p:spPr>
            <a:xfrm>
              <a:off x="3056382" y="6276904"/>
              <a:ext cx="1660682" cy="461665"/>
            </a:xfrm>
            <a:prstGeom prst="rect">
              <a:avLst/>
            </a:prstGeom>
            <a:noFill/>
          </p:spPr>
          <p:txBody>
            <a:bodyPr wrap="square" rtlCol="0">
              <a:spAutoFit/>
            </a:bodyPr>
            <a:lstStyle/>
            <a:p>
              <a:pPr algn="just"/>
              <a:r>
                <a:rPr lang="en-US" sz="2400" b="1" dirty="0">
                  <a:solidFill>
                    <a:srgbClr val="FF0000"/>
                  </a:solidFill>
                  <a:latin typeface="Arial" panose="020B0604020202020204" pitchFamily="34" charset="0"/>
                  <a:cs typeface="Arial" panose="020B0604020202020204" pitchFamily="34" charset="0"/>
                </a:rPr>
                <a:t>John 6:61</a:t>
              </a:r>
            </a:p>
          </p:txBody>
        </p:sp>
      </p:grpSp>
      <p:sp>
        <p:nvSpPr>
          <p:cNvPr id="29" name="TextBox 28">
            <a:extLst>
              <a:ext uri="{FF2B5EF4-FFF2-40B4-BE49-F238E27FC236}">
                <a16:creationId xmlns:a16="http://schemas.microsoft.com/office/drawing/2014/main" id="{B9BCFC42-D456-C54A-96EE-E5E56924A7C6}"/>
              </a:ext>
            </a:extLst>
          </p:cNvPr>
          <p:cNvSpPr txBox="1"/>
          <p:nvPr/>
        </p:nvSpPr>
        <p:spPr>
          <a:xfrm>
            <a:off x="4765442" y="6284710"/>
            <a:ext cx="7302231"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Jesus claimed to be everlasting life for the believer</a:t>
            </a:r>
          </a:p>
        </p:txBody>
      </p:sp>
    </p:spTree>
    <p:extLst>
      <p:ext uri="{BB962C8B-B14F-4D97-AF65-F5344CB8AC3E}">
        <p14:creationId xmlns:p14="http://schemas.microsoft.com/office/powerpoint/2010/main" val="2725540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7"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10" name="TextBox 9">
            <a:extLst>
              <a:ext uri="{FF2B5EF4-FFF2-40B4-BE49-F238E27FC236}">
                <a16:creationId xmlns:a16="http://schemas.microsoft.com/office/drawing/2014/main" id="{95A5E642-15FE-6145-9CBB-C1CD82D9D17B}"/>
              </a:ext>
            </a:extLst>
          </p:cNvPr>
          <p:cNvSpPr txBox="1"/>
          <p:nvPr/>
        </p:nvSpPr>
        <p:spPr>
          <a:xfrm>
            <a:off x="3545882" y="450167"/>
            <a:ext cx="7280364"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Such Monumental Claims Demand Evidence </a:t>
            </a:r>
          </a:p>
        </p:txBody>
      </p:sp>
      <p:sp>
        <p:nvSpPr>
          <p:cNvPr id="16" name="TextBox 15">
            <a:extLst>
              <a:ext uri="{FF2B5EF4-FFF2-40B4-BE49-F238E27FC236}">
                <a16:creationId xmlns:a16="http://schemas.microsoft.com/office/drawing/2014/main" id="{43ECF873-318E-0540-8CA0-BDE949708680}"/>
              </a:ext>
            </a:extLst>
          </p:cNvPr>
          <p:cNvSpPr txBox="1"/>
          <p:nvPr/>
        </p:nvSpPr>
        <p:spPr>
          <a:xfrm>
            <a:off x="4781490" y="1865624"/>
            <a:ext cx="6939676"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Jesus’ resurrection reveals His divine power </a:t>
            </a:r>
          </a:p>
        </p:txBody>
      </p:sp>
      <p:sp>
        <p:nvSpPr>
          <p:cNvPr id="17" name="TextBox 16">
            <a:extLst>
              <a:ext uri="{FF2B5EF4-FFF2-40B4-BE49-F238E27FC236}">
                <a16:creationId xmlns:a16="http://schemas.microsoft.com/office/drawing/2014/main" id="{095D2252-767F-B64B-AA00-8879489A97B4}"/>
              </a:ext>
            </a:extLst>
          </p:cNvPr>
          <p:cNvSpPr txBox="1"/>
          <p:nvPr/>
        </p:nvSpPr>
        <p:spPr>
          <a:xfrm>
            <a:off x="4781490" y="2683391"/>
            <a:ext cx="7057584"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People using logic and reason recognized the truth</a:t>
            </a:r>
          </a:p>
        </p:txBody>
      </p:sp>
      <p:sp>
        <p:nvSpPr>
          <p:cNvPr id="18" name="TextBox 17">
            <a:extLst>
              <a:ext uri="{FF2B5EF4-FFF2-40B4-BE49-F238E27FC236}">
                <a16:creationId xmlns:a16="http://schemas.microsoft.com/office/drawing/2014/main" id="{813E9223-7EA7-C74F-A74D-DEF17F3BB9C3}"/>
              </a:ext>
            </a:extLst>
          </p:cNvPr>
          <p:cNvSpPr txBox="1"/>
          <p:nvPr/>
        </p:nvSpPr>
        <p:spPr>
          <a:xfrm>
            <a:off x="4781490" y="3498933"/>
            <a:ext cx="7057584"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The works of Jesus bear witness of His divinity</a:t>
            </a:r>
          </a:p>
        </p:txBody>
      </p:sp>
      <p:sp>
        <p:nvSpPr>
          <p:cNvPr id="19" name="TextBox 18">
            <a:extLst>
              <a:ext uri="{FF2B5EF4-FFF2-40B4-BE49-F238E27FC236}">
                <a16:creationId xmlns:a16="http://schemas.microsoft.com/office/drawing/2014/main" id="{9C0165F5-2967-1D4B-B7E7-24128DF92180}"/>
              </a:ext>
            </a:extLst>
          </p:cNvPr>
          <p:cNvSpPr txBox="1"/>
          <p:nvPr/>
        </p:nvSpPr>
        <p:spPr>
          <a:xfrm>
            <a:off x="4781490" y="4266346"/>
            <a:ext cx="7057584"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The witnessing of John re: Jesus proved true</a:t>
            </a:r>
          </a:p>
        </p:txBody>
      </p:sp>
      <p:sp>
        <p:nvSpPr>
          <p:cNvPr id="21" name="TextBox 20">
            <a:extLst>
              <a:ext uri="{FF2B5EF4-FFF2-40B4-BE49-F238E27FC236}">
                <a16:creationId xmlns:a16="http://schemas.microsoft.com/office/drawing/2014/main" id="{16D503D6-289C-294C-A2C1-F626326D5E9C}"/>
              </a:ext>
            </a:extLst>
          </p:cNvPr>
          <p:cNvSpPr txBox="1"/>
          <p:nvPr/>
        </p:nvSpPr>
        <p:spPr>
          <a:xfrm>
            <a:off x="4781490" y="5008300"/>
            <a:ext cx="7057584"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The many infallible proofs witnessed by thousands</a:t>
            </a:r>
          </a:p>
        </p:txBody>
      </p:sp>
      <p:grpSp>
        <p:nvGrpSpPr>
          <p:cNvPr id="2" name="Group 1">
            <a:extLst>
              <a:ext uri="{FF2B5EF4-FFF2-40B4-BE49-F238E27FC236}">
                <a16:creationId xmlns:a16="http://schemas.microsoft.com/office/drawing/2014/main" id="{937C85EF-3B47-D748-B47D-F1878038926B}"/>
              </a:ext>
            </a:extLst>
          </p:cNvPr>
          <p:cNvGrpSpPr/>
          <p:nvPr/>
        </p:nvGrpSpPr>
        <p:grpSpPr>
          <a:xfrm>
            <a:off x="2414913" y="1831065"/>
            <a:ext cx="2300205" cy="4418296"/>
            <a:chOff x="2414913" y="1831065"/>
            <a:chExt cx="2300205" cy="4418296"/>
          </a:xfrm>
        </p:grpSpPr>
        <p:sp>
          <p:nvSpPr>
            <p:cNvPr id="9" name="TextBox 8">
              <a:extLst>
                <a:ext uri="{FF2B5EF4-FFF2-40B4-BE49-F238E27FC236}">
                  <a16:creationId xmlns:a16="http://schemas.microsoft.com/office/drawing/2014/main" id="{796E00E4-7D5D-8547-A214-89E7E95BB5E1}"/>
                </a:ext>
              </a:extLst>
            </p:cNvPr>
            <p:cNvSpPr txBox="1"/>
            <p:nvPr/>
          </p:nvSpPr>
          <p:spPr>
            <a:xfrm>
              <a:off x="2453181" y="1831065"/>
              <a:ext cx="2261937" cy="461665"/>
            </a:xfrm>
            <a:prstGeom prst="rect">
              <a:avLst/>
            </a:prstGeom>
            <a:noFill/>
          </p:spPr>
          <p:txBody>
            <a:bodyPr wrap="square" rtlCol="0">
              <a:spAutoFit/>
            </a:bodyPr>
            <a:lstStyle/>
            <a:p>
              <a:pPr algn="just"/>
              <a:r>
                <a:rPr lang="en-US" sz="2400" b="1" dirty="0">
                  <a:solidFill>
                    <a:srgbClr val="FF0000"/>
                  </a:solidFill>
                  <a:latin typeface="Arial" panose="020B0604020202020204" pitchFamily="34" charset="0"/>
                  <a:cs typeface="Arial" panose="020B0604020202020204" pitchFamily="34" charset="0"/>
                </a:rPr>
                <a:t>John 10:17-18</a:t>
              </a:r>
            </a:p>
          </p:txBody>
        </p:sp>
        <p:sp>
          <p:nvSpPr>
            <p:cNvPr id="12" name="TextBox 11">
              <a:extLst>
                <a:ext uri="{FF2B5EF4-FFF2-40B4-BE49-F238E27FC236}">
                  <a16:creationId xmlns:a16="http://schemas.microsoft.com/office/drawing/2014/main" id="{CD316DF3-55F5-034A-841B-DF266A33A945}"/>
                </a:ext>
              </a:extLst>
            </p:cNvPr>
            <p:cNvSpPr txBox="1"/>
            <p:nvPr/>
          </p:nvSpPr>
          <p:spPr>
            <a:xfrm>
              <a:off x="2414913" y="2659328"/>
              <a:ext cx="2261937" cy="461665"/>
            </a:xfrm>
            <a:prstGeom prst="rect">
              <a:avLst/>
            </a:prstGeom>
            <a:noFill/>
          </p:spPr>
          <p:txBody>
            <a:bodyPr wrap="square" rtlCol="0">
              <a:spAutoFit/>
            </a:bodyPr>
            <a:lstStyle/>
            <a:p>
              <a:pPr algn="just"/>
              <a:r>
                <a:rPr lang="en-US" sz="2400" b="1" dirty="0">
                  <a:solidFill>
                    <a:srgbClr val="FF0000"/>
                  </a:solidFill>
                  <a:latin typeface="Arial" panose="020B0604020202020204" pitchFamily="34" charset="0"/>
                  <a:cs typeface="Arial" panose="020B0604020202020204" pitchFamily="34" charset="0"/>
                </a:rPr>
                <a:t>John 10:19-21</a:t>
              </a:r>
            </a:p>
          </p:txBody>
        </p:sp>
        <p:sp>
          <p:nvSpPr>
            <p:cNvPr id="13" name="TextBox 12">
              <a:extLst>
                <a:ext uri="{FF2B5EF4-FFF2-40B4-BE49-F238E27FC236}">
                  <a16:creationId xmlns:a16="http://schemas.microsoft.com/office/drawing/2014/main" id="{1CC29D66-9F15-DE49-8F5D-AA09A9C5B583}"/>
                </a:ext>
              </a:extLst>
            </p:cNvPr>
            <p:cNvSpPr txBox="1"/>
            <p:nvPr/>
          </p:nvSpPr>
          <p:spPr>
            <a:xfrm>
              <a:off x="2684561" y="3442768"/>
              <a:ext cx="1992289" cy="461665"/>
            </a:xfrm>
            <a:prstGeom prst="rect">
              <a:avLst/>
            </a:prstGeom>
            <a:noFill/>
          </p:spPr>
          <p:txBody>
            <a:bodyPr wrap="square" rtlCol="0">
              <a:spAutoFit/>
            </a:bodyPr>
            <a:lstStyle/>
            <a:p>
              <a:pPr algn="just"/>
              <a:r>
                <a:rPr lang="en-US" sz="2400" b="1" dirty="0">
                  <a:solidFill>
                    <a:srgbClr val="FF0000"/>
                  </a:solidFill>
                  <a:latin typeface="Arial" panose="020B0604020202020204" pitchFamily="34" charset="0"/>
                  <a:cs typeface="Arial" panose="020B0604020202020204" pitchFamily="34" charset="0"/>
                </a:rPr>
                <a:t>John 10:25b</a:t>
              </a:r>
            </a:p>
          </p:txBody>
        </p:sp>
        <p:sp>
          <p:nvSpPr>
            <p:cNvPr id="15" name="TextBox 14">
              <a:extLst>
                <a:ext uri="{FF2B5EF4-FFF2-40B4-BE49-F238E27FC236}">
                  <a16:creationId xmlns:a16="http://schemas.microsoft.com/office/drawing/2014/main" id="{FBEE9B78-FB7B-104A-954B-12CEF2AD8DBE}"/>
                </a:ext>
              </a:extLst>
            </p:cNvPr>
            <p:cNvSpPr txBox="1"/>
            <p:nvPr/>
          </p:nvSpPr>
          <p:spPr>
            <a:xfrm>
              <a:off x="2890008" y="4238240"/>
              <a:ext cx="1825110" cy="461665"/>
            </a:xfrm>
            <a:prstGeom prst="rect">
              <a:avLst/>
            </a:prstGeom>
            <a:noFill/>
          </p:spPr>
          <p:txBody>
            <a:bodyPr wrap="square" rtlCol="0">
              <a:spAutoFit/>
            </a:bodyPr>
            <a:lstStyle/>
            <a:p>
              <a:pPr algn="just"/>
              <a:r>
                <a:rPr lang="en-US" sz="2400" b="1" dirty="0">
                  <a:solidFill>
                    <a:srgbClr val="FF0000"/>
                  </a:solidFill>
                  <a:latin typeface="Arial" panose="020B0604020202020204" pitchFamily="34" charset="0"/>
                  <a:cs typeface="Arial" panose="020B0604020202020204" pitchFamily="34" charset="0"/>
                </a:rPr>
                <a:t>John 10:41</a:t>
              </a:r>
            </a:p>
          </p:txBody>
        </p:sp>
        <p:sp>
          <p:nvSpPr>
            <p:cNvPr id="20" name="TextBox 19">
              <a:extLst>
                <a:ext uri="{FF2B5EF4-FFF2-40B4-BE49-F238E27FC236}">
                  <a16:creationId xmlns:a16="http://schemas.microsoft.com/office/drawing/2014/main" id="{E9334DCC-DA30-2446-8AD9-56FFA3D0358B}"/>
                </a:ext>
              </a:extLst>
            </p:cNvPr>
            <p:cNvSpPr txBox="1"/>
            <p:nvPr/>
          </p:nvSpPr>
          <p:spPr>
            <a:xfrm>
              <a:off x="3103142" y="5021680"/>
              <a:ext cx="1573708" cy="461665"/>
            </a:xfrm>
            <a:prstGeom prst="rect">
              <a:avLst/>
            </a:prstGeom>
            <a:noFill/>
          </p:spPr>
          <p:txBody>
            <a:bodyPr wrap="square" rtlCol="0">
              <a:spAutoFit/>
            </a:bodyPr>
            <a:lstStyle/>
            <a:p>
              <a:pPr algn="just"/>
              <a:r>
                <a:rPr lang="en-US" sz="2400" b="1" dirty="0">
                  <a:solidFill>
                    <a:srgbClr val="FF0000"/>
                  </a:solidFill>
                  <a:latin typeface="Arial" panose="020B0604020202020204" pitchFamily="34" charset="0"/>
                  <a:cs typeface="Arial" panose="020B0604020202020204" pitchFamily="34" charset="0"/>
                </a:rPr>
                <a:t>Acts 2:22</a:t>
              </a:r>
            </a:p>
          </p:txBody>
        </p:sp>
        <p:sp>
          <p:nvSpPr>
            <p:cNvPr id="22" name="TextBox 21">
              <a:extLst>
                <a:ext uri="{FF2B5EF4-FFF2-40B4-BE49-F238E27FC236}">
                  <a16:creationId xmlns:a16="http://schemas.microsoft.com/office/drawing/2014/main" id="{32B2D788-908D-A24C-B3A9-975413DCB5A0}"/>
                </a:ext>
              </a:extLst>
            </p:cNvPr>
            <p:cNvSpPr txBox="1"/>
            <p:nvPr/>
          </p:nvSpPr>
          <p:spPr>
            <a:xfrm>
              <a:off x="2414913" y="5787696"/>
              <a:ext cx="2281985" cy="461665"/>
            </a:xfrm>
            <a:prstGeom prst="rect">
              <a:avLst/>
            </a:prstGeom>
            <a:noFill/>
          </p:spPr>
          <p:txBody>
            <a:bodyPr wrap="square" rtlCol="0">
              <a:spAutoFit/>
            </a:bodyPr>
            <a:lstStyle/>
            <a:p>
              <a:pPr algn="just"/>
              <a:r>
                <a:rPr lang="en-US" sz="2400" b="1" dirty="0">
                  <a:solidFill>
                    <a:srgbClr val="FF0000"/>
                  </a:solidFill>
                  <a:latin typeface="Arial" panose="020B0604020202020204" pitchFamily="34" charset="0"/>
                  <a:cs typeface="Arial" panose="020B0604020202020204" pitchFamily="34" charset="0"/>
                </a:rPr>
                <a:t>Hebrews 2:3-4</a:t>
              </a:r>
            </a:p>
          </p:txBody>
        </p:sp>
      </p:grpSp>
      <p:sp>
        <p:nvSpPr>
          <p:cNvPr id="23" name="TextBox 22">
            <a:extLst>
              <a:ext uri="{FF2B5EF4-FFF2-40B4-BE49-F238E27FC236}">
                <a16:creationId xmlns:a16="http://schemas.microsoft.com/office/drawing/2014/main" id="{301C1F6C-0978-9E47-99BC-A68AD217C8E9}"/>
              </a:ext>
            </a:extLst>
          </p:cNvPr>
          <p:cNvSpPr txBox="1"/>
          <p:nvPr/>
        </p:nvSpPr>
        <p:spPr>
          <a:xfrm>
            <a:off x="4801538" y="5679458"/>
            <a:ext cx="7057584"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God Himself bore witness to Jesus and the Apostles testimony by signs, wonders etc.</a:t>
            </a:r>
          </a:p>
        </p:txBody>
      </p:sp>
    </p:spTree>
    <p:extLst>
      <p:ext uri="{BB962C8B-B14F-4D97-AF65-F5344CB8AC3E}">
        <p14:creationId xmlns:p14="http://schemas.microsoft.com/office/powerpoint/2010/main" val="326284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4707"/>
            <a:ext cx="2790854" cy="1597891"/>
          </a:xfrm>
          <a:prstGeom prst="rect">
            <a:avLst/>
          </a:prstGeom>
        </p:spPr>
      </p:pic>
      <p:sp>
        <p:nvSpPr>
          <p:cNvPr id="4" name="Rectangle 3"/>
          <p:cNvSpPr/>
          <p:nvPr/>
        </p:nvSpPr>
        <p:spPr>
          <a:xfrm>
            <a:off x="688699" y="34634"/>
            <a:ext cx="1585626" cy="523220"/>
          </a:xfrm>
          <a:prstGeom prst="rect">
            <a:avLst/>
          </a:prstGeom>
          <a:noFill/>
        </p:spPr>
        <p:txBody>
          <a:bodyPr wrap="none" lIns="91440" tIns="45720" rIns="91440" bIns="45720">
            <a:spAutoFit/>
          </a:bodyPr>
          <a:lstStyle/>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BEYOND</a:t>
            </a:r>
          </a:p>
          <a:p>
            <a:pPr algn="ctr"/>
            <a:r>
              <a:rPr lang="en-US" sz="1400" b="1" spc="700" dirty="0">
                <a:ln w="19050" cmpd="sng">
                  <a:solidFill>
                    <a:schemeClr val="accent1">
                      <a:lumMod val="75000"/>
                    </a:schemeClr>
                  </a:solidFill>
                  <a:prstDash val="solid"/>
                </a:ln>
                <a:solidFill>
                  <a:srgbClr val="70AD47">
                    <a:tint val="1000"/>
                  </a:srgbClr>
                </a:solidFill>
                <a:effectLst>
                  <a:glow rad="38100">
                    <a:schemeClr val="accent1">
                      <a:alpha val="40000"/>
                    </a:schemeClr>
                  </a:glow>
                </a:effectLst>
                <a:latin typeface="Copperplate Gothic Bold" charset="0"/>
                <a:ea typeface="Copperplate Gothic Bold" charset="0"/>
                <a:cs typeface="Copperplate Gothic Bold" charset="0"/>
              </a:rPr>
              <a:t>BELIEF</a:t>
            </a:r>
          </a:p>
        </p:txBody>
      </p:sp>
      <p:sp>
        <p:nvSpPr>
          <p:cNvPr id="6" name="TextBox 5"/>
          <p:cNvSpPr txBox="1"/>
          <p:nvPr/>
        </p:nvSpPr>
        <p:spPr>
          <a:xfrm>
            <a:off x="1254931" y="489877"/>
            <a:ext cx="459293"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TO</a:t>
            </a:r>
          </a:p>
        </p:txBody>
      </p:sp>
      <p:sp>
        <p:nvSpPr>
          <p:cNvPr id="7" name="TextBox 6"/>
          <p:cNvSpPr txBox="1"/>
          <p:nvPr/>
        </p:nvSpPr>
        <p:spPr>
          <a:xfrm>
            <a:off x="678202" y="711777"/>
            <a:ext cx="1612749" cy="307777"/>
          </a:xfrm>
          <a:prstGeom prst="rect">
            <a:avLst/>
          </a:prstGeom>
          <a:noFill/>
        </p:spPr>
        <p:txBody>
          <a:bodyPr wrap="none" rtlCol="0">
            <a:spAutoFit/>
          </a:bodyPr>
          <a:lstStyle/>
          <a:p>
            <a:r>
              <a:rPr lang="en-US" sz="1400" dirty="0">
                <a:latin typeface="Copperplate Gothic Bold" charset="0"/>
                <a:ea typeface="Copperplate Gothic Bold" charset="0"/>
                <a:cs typeface="Copperplate Gothic Bold" charset="0"/>
              </a:rPr>
              <a:t>CONVICTIONS</a:t>
            </a:r>
          </a:p>
        </p:txBody>
      </p:sp>
      <p:sp>
        <p:nvSpPr>
          <p:cNvPr id="8" name="TextBox 7">
            <a:extLst>
              <a:ext uri="{FF2B5EF4-FFF2-40B4-BE49-F238E27FC236}">
                <a16:creationId xmlns:a16="http://schemas.microsoft.com/office/drawing/2014/main" id="{BA0355FB-5BEA-F14F-AD1C-48FF0323BFDD}"/>
              </a:ext>
            </a:extLst>
          </p:cNvPr>
          <p:cNvSpPr txBox="1"/>
          <p:nvPr/>
        </p:nvSpPr>
        <p:spPr>
          <a:xfrm>
            <a:off x="3140243" y="296244"/>
            <a:ext cx="8530390" cy="2308324"/>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Jesus wanted His followers to believe in Him for who He claimed to be, and so He appealed to the evidence that established that He was, in fact, the Son of the one true God.</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The evidence was, and is there to convince our minds that the claims of Christ are objectively true.</a:t>
            </a:r>
          </a:p>
        </p:txBody>
      </p:sp>
      <p:sp>
        <p:nvSpPr>
          <p:cNvPr id="10" name="TextBox 9">
            <a:extLst>
              <a:ext uri="{FF2B5EF4-FFF2-40B4-BE49-F238E27FC236}">
                <a16:creationId xmlns:a16="http://schemas.microsoft.com/office/drawing/2014/main" id="{BC0FEC6F-C2EF-F041-944B-02B3D1A052A4}"/>
              </a:ext>
            </a:extLst>
          </p:cNvPr>
          <p:cNvSpPr txBox="1"/>
          <p:nvPr/>
        </p:nvSpPr>
        <p:spPr>
          <a:xfrm>
            <a:off x="3140243" y="3065797"/>
            <a:ext cx="7447546" cy="1569660"/>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If we are going to move beyond belief to conviction, we must examine the evidences for what we believe! Otherwise, we will not have a convicted belief that what we believe is objectively true.</a:t>
            </a:r>
          </a:p>
        </p:txBody>
      </p:sp>
      <p:sp>
        <p:nvSpPr>
          <p:cNvPr id="11" name="TextBox 10">
            <a:extLst>
              <a:ext uri="{FF2B5EF4-FFF2-40B4-BE49-F238E27FC236}">
                <a16:creationId xmlns:a16="http://schemas.microsoft.com/office/drawing/2014/main" id="{E40FCF04-39E4-2547-9557-54843579E42F}"/>
              </a:ext>
            </a:extLst>
          </p:cNvPr>
          <p:cNvSpPr txBox="1"/>
          <p:nvPr/>
        </p:nvSpPr>
        <p:spPr>
          <a:xfrm>
            <a:off x="3140243" y="5010902"/>
            <a:ext cx="7447546"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How does Thomas’ insistence on seeing the evidence of Jesus’ resurrection prove this point?</a:t>
            </a:r>
          </a:p>
        </p:txBody>
      </p:sp>
    </p:spTree>
    <p:extLst>
      <p:ext uri="{BB962C8B-B14F-4D97-AF65-F5344CB8AC3E}">
        <p14:creationId xmlns:p14="http://schemas.microsoft.com/office/powerpoint/2010/main" val="64208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6082AC-1171-FB41-B373-2A36A543BCBF}"/>
              </a:ext>
            </a:extLst>
          </p:cNvPr>
          <p:cNvSpPr/>
          <p:nvPr/>
        </p:nvSpPr>
        <p:spPr>
          <a:xfrm>
            <a:off x="457205" y="198596"/>
            <a:ext cx="11409949" cy="2308324"/>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John 20:24-29</a:t>
            </a:r>
            <a:r>
              <a:rPr lang="en-US" sz="2400" b="0" i="0" u="none" strike="noStrike" dirty="0">
                <a:solidFill>
                  <a:srgbClr val="000000"/>
                </a:solidFill>
                <a:effectLst/>
                <a:latin typeface="Arial" panose="020B0604020202020204" pitchFamily="34" charset="0"/>
                <a:cs typeface="Arial" panose="020B0604020202020204" pitchFamily="34" charset="0"/>
              </a:rPr>
              <a:t> </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24 </a:t>
            </a:r>
            <a:r>
              <a:rPr lang="en-US" sz="2400" b="0" i="0" u="none" strike="noStrike" dirty="0">
                <a:solidFill>
                  <a:srgbClr val="000000"/>
                </a:solidFill>
                <a:effectLst/>
                <a:latin typeface="Arial" panose="020B0604020202020204" pitchFamily="34" charset="0"/>
                <a:cs typeface="Arial" panose="020B0604020202020204" pitchFamily="34" charset="0"/>
              </a:rPr>
              <a:t>Now Thomas, called the Twin, one of the twelve, was not with them when Jesus came. </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25 </a:t>
            </a:r>
            <a:r>
              <a:rPr lang="en-US" sz="2400" b="0" i="0" u="none" strike="noStrike" dirty="0">
                <a:solidFill>
                  <a:srgbClr val="000000"/>
                </a:solidFill>
                <a:effectLst/>
                <a:latin typeface="Arial" panose="020B0604020202020204" pitchFamily="34" charset="0"/>
                <a:cs typeface="Arial" panose="020B0604020202020204" pitchFamily="34" charset="0"/>
              </a:rPr>
              <a:t>The other disciples therefore said to him, “We have seen the Lord.” So he said to them, </a:t>
            </a:r>
            <a:r>
              <a:rPr lang="en-US" sz="2400" b="1" i="1" u="none" strike="noStrike" dirty="0">
                <a:solidFill>
                  <a:srgbClr val="0432FF"/>
                </a:solidFill>
                <a:effectLst/>
                <a:latin typeface="Arial" panose="020B0604020202020204" pitchFamily="34" charset="0"/>
                <a:cs typeface="Arial" panose="020B0604020202020204" pitchFamily="34" charset="0"/>
              </a:rPr>
              <a:t>“Unless I see in His hands the print of the nails, and put my finger into the print of the nails, and put my hand into His side, I will not believe.”</a:t>
            </a:r>
          </a:p>
        </p:txBody>
      </p:sp>
      <p:sp>
        <p:nvSpPr>
          <p:cNvPr id="2" name="Rectangle 1">
            <a:extLst>
              <a:ext uri="{FF2B5EF4-FFF2-40B4-BE49-F238E27FC236}">
                <a16:creationId xmlns:a16="http://schemas.microsoft.com/office/drawing/2014/main" id="{C4340614-A47D-1143-987E-F8B5619B4889}"/>
              </a:ext>
            </a:extLst>
          </p:cNvPr>
          <p:cNvSpPr/>
          <p:nvPr/>
        </p:nvSpPr>
        <p:spPr>
          <a:xfrm>
            <a:off x="360952" y="2596243"/>
            <a:ext cx="11506202" cy="2677656"/>
          </a:xfrm>
          <a:prstGeom prst="rect">
            <a:avLst/>
          </a:prstGeom>
        </p:spPr>
        <p:txBody>
          <a:bodyPr wrap="square">
            <a:spAutoFit/>
          </a:bodyPr>
          <a:lstStyle/>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26 </a:t>
            </a:r>
            <a:r>
              <a:rPr lang="en-US" sz="2400" b="0" i="0" u="none" strike="noStrike" dirty="0">
                <a:solidFill>
                  <a:srgbClr val="000000"/>
                </a:solidFill>
                <a:effectLst/>
                <a:latin typeface="Arial" panose="020B0604020202020204" pitchFamily="34" charset="0"/>
                <a:cs typeface="Arial" panose="020B0604020202020204" pitchFamily="34" charset="0"/>
              </a:rPr>
              <a:t>And after eight days His disciples were again inside, and Thomas with them. Jesus came, the doors being shut, and stood in the midst, and said, “Peace to you!”</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27 </a:t>
            </a:r>
            <a:r>
              <a:rPr lang="en-US" sz="2400" b="0" i="0" u="none" strike="noStrike" dirty="0">
                <a:solidFill>
                  <a:srgbClr val="000000"/>
                </a:solidFill>
                <a:effectLst/>
                <a:latin typeface="Arial" panose="020B0604020202020204" pitchFamily="34" charset="0"/>
                <a:cs typeface="Arial" panose="020B0604020202020204" pitchFamily="34" charset="0"/>
              </a:rPr>
              <a:t>Then He said to Thomas, </a:t>
            </a:r>
            <a:r>
              <a:rPr lang="en-US" sz="2400" b="0" i="1" u="none" strike="noStrike" dirty="0">
                <a:solidFill>
                  <a:srgbClr val="000000"/>
                </a:solidFill>
                <a:effectLst/>
                <a:latin typeface="Arial" panose="020B0604020202020204" pitchFamily="34" charset="0"/>
                <a:cs typeface="Arial" panose="020B0604020202020204" pitchFamily="34" charset="0"/>
              </a:rPr>
              <a:t>“Reach your finger here, and look at My hands; and reach your hand here, and put it into My side. Do not be unbelieving, but believing.”</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28 </a:t>
            </a:r>
            <a:r>
              <a:rPr lang="en-US" sz="2400" b="0" i="0" u="none" strike="noStrike" dirty="0">
                <a:solidFill>
                  <a:srgbClr val="000000"/>
                </a:solidFill>
                <a:effectLst/>
                <a:latin typeface="Arial" panose="020B0604020202020204" pitchFamily="34" charset="0"/>
                <a:cs typeface="Arial" panose="020B0604020202020204" pitchFamily="34" charset="0"/>
              </a:rPr>
              <a:t>And Thomas answered and said to Him, “My Lord and my God!”</a:t>
            </a:r>
          </a:p>
          <a:p>
            <a:pPr algn="just"/>
            <a:r>
              <a:rPr lang="en-US" sz="2400" b="1" i="0" u="none" strike="noStrike" baseline="30000" dirty="0">
                <a:solidFill>
                  <a:srgbClr val="000000"/>
                </a:solidFill>
                <a:effectLst/>
                <a:latin typeface="Arial" panose="020B0604020202020204" pitchFamily="34" charset="0"/>
                <a:cs typeface="Arial" panose="020B0604020202020204" pitchFamily="34" charset="0"/>
              </a:rPr>
              <a:t>29 </a:t>
            </a:r>
            <a:r>
              <a:rPr lang="en-US" sz="2400" b="0" i="0" u="none" strike="noStrike" dirty="0">
                <a:solidFill>
                  <a:srgbClr val="000000"/>
                </a:solidFill>
                <a:effectLst/>
                <a:latin typeface="Arial" panose="020B0604020202020204" pitchFamily="34" charset="0"/>
                <a:cs typeface="Arial" panose="020B0604020202020204" pitchFamily="34" charset="0"/>
              </a:rPr>
              <a:t>Jesus said to him, “Thomas, because you have seen Me, you have believed. Blessed </a:t>
            </a:r>
            <a:r>
              <a:rPr lang="en-US" sz="2400" b="0" i="1" u="none" strike="noStrike" dirty="0">
                <a:solidFill>
                  <a:srgbClr val="000000"/>
                </a:solidFill>
                <a:effectLst/>
                <a:latin typeface="Arial" panose="020B0604020202020204" pitchFamily="34" charset="0"/>
                <a:cs typeface="Arial" panose="020B0604020202020204" pitchFamily="34" charset="0"/>
              </a:rPr>
              <a:t>are</a:t>
            </a:r>
            <a:r>
              <a:rPr lang="en-US" sz="2400" b="0" i="0" u="none" strike="noStrike" dirty="0">
                <a:solidFill>
                  <a:srgbClr val="000000"/>
                </a:solidFill>
                <a:effectLst/>
                <a:latin typeface="Arial" panose="020B0604020202020204" pitchFamily="34" charset="0"/>
                <a:cs typeface="Arial" panose="020B0604020202020204" pitchFamily="34" charset="0"/>
              </a:rPr>
              <a:t> those who have not seen and </a:t>
            </a:r>
            <a:r>
              <a:rPr lang="en-US" sz="2400" b="0" i="1" u="none" strike="noStrike" dirty="0">
                <a:solidFill>
                  <a:srgbClr val="000000"/>
                </a:solidFill>
                <a:effectLst/>
                <a:latin typeface="Arial" panose="020B0604020202020204" pitchFamily="34" charset="0"/>
                <a:cs typeface="Arial" panose="020B0604020202020204" pitchFamily="34" charset="0"/>
              </a:rPr>
              <a:t>yet</a:t>
            </a:r>
            <a:r>
              <a:rPr lang="en-US" sz="2400" b="0" i="0" u="none" strike="noStrike" dirty="0">
                <a:solidFill>
                  <a:srgbClr val="000000"/>
                </a:solidFill>
                <a:effectLst/>
                <a:latin typeface="Arial" panose="020B0604020202020204" pitchFamily="34" charset="0"/>
                <a:cs typeface="Arial" panose="020B0604020202020204" pitchFamily="34" charset="0"/>
              </a:rPr>
              <a:t> have believed.”</a:t>
            </a:r>
          </a:p>
        </p:txBody>
      </p:sp>
      <p:cxnSp>
        <p:nvCxnSpPr>
          <p:cNvPr id="10" name="Straight Connector 9">
            <a:extLst>
              <a:ext uri="{FF2B5EF4-FFF2-40B4-BE49-F238E27FC236}">
                <a16:creationId xmlns:a16="http://schemas.microsoft.com/office/drawing/2014/main" id="{7A14BB6D-1AF4-0B46-9530-ED03D4D5DAB3}"/>
              </a:ext>
            </a:extLst>
          </p:cNvPr>
          <p:cNvCxnSpPr>
            <a:cxnSpLocks/>
          </p:cNvCxnSpPr>
          <p:nvPr/>
        </p:nvCxnSpPr>
        <p:spPr>
          <a:xfrm>
            <a:off x="757989" y="3741821"/>
            <a:ext cx="3489158" cy="0"/>
          </a:xfrm>
          <a:prstGeom prst="line">
            <a:avLst/>
          </a:prstGeom>
          <a:ln w="76200">
            <a:solidFill>
              <a:srgbClr val="0432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1274EAE-5B69-2D43-B955-2F20ACE0949C}"/>
              </a:ext>
            </a:extLst>
          </p:cNvPr>
          <p:cNvCxnSpPr>
            <a:cxnSpLocks/>
          </p:cNvCxnSpPr>
          <p:nvPr/>
        </p:nvCxnSpPr>
        <p:spPr>
          <a:xfrm>
            <a:off x="1371600" y="4507832"/>
            <a:ext cx="7852610" cy="0"/>
          </a:xfrm>
          <a:prstGeom prst="line">
            <a:avLst/>
          </a:prstGeom>
          <a:ln w="76200">
            <a:solidFill>
              <a:srgbClr val="0432FF"/>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E13848A-9104-0249-A307-B495DF28582E}"/>
              </a:ext>
            </a:extLst>
          </p:cNvPr>
          <p:cNvSpPr txBox="1"/>
          <p:nvPr/>
        </p:nvSpPr>
        <p:spPr>
          <a:xfrm>
            <a:off x="2122045" y="5377943"/>
            <a:ext cx="8080268" cy="830997"/>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Thomas wanted verification before he committed to belief, and Jesus honored that request!  </a:t>
            </a:r>
          </a:p>
        </p:txBody>
      </p:sp>
      <p:sp>
        <p:nvSpPr>
          <p:cNvPr id="15" name="TextBox 14">
            <a:extLst>
              <a:ext uri="{FF2B5EF4-FFF2-40B4-BE49-F238E27FC236}">
                <a16:creationId xmlns:a16="http://schemas.microsoft.com/office/drawing/2014/main" id="{095B6A4A-4740-8E43-8F85-68135DEC338F}"/>
              </a:ext>
            </a:extLst>
          </p:cNvPr>
          <p:cNvSpPr txBox="1"/>
          <p:nvPr/>
        </p:nvSpPr>
        <p:spPr>
          <a:xfrm>
            <a:off x="926431" y="6265503"/>
            <a:ext cx="10034337" cy="461665"/>
          </a:xfrm>
          <a:prstGeom prst="rect">
            <a:avLst/>
          </a:prstGeom>
          <a:noFill/>
        </p:spPr>
        <p:txBody>
          <a:bodyPr wrap="square" rtlCol="0">
            <a:spAutoFit/>
          </a:bodyPr>
          <a:lstStyle/>
          <a:p>
            <a:pPr algn="just"/>
            <a:r>
              <a:rPr lang="en-US" sz="2400" dirty="0">
                <a:latin typeface="Arial" panose="020B0604020202020204" pitchFamily="34" charset="0"/>
                <a:cs typeface="Arial" panose="020B0604020202020204" pitchFamily="34" charset="0"/>
              </a:rPr>
              <a:t>We need more Thomases who know why they believe what they believe.</a:t>
            </a:r>
          </a:p>
        </p:txBody>
      </p:sp>
    </p:spTree>
    <p:extLst>
      <p:ext uri="{BB962C8B-B14F-4D97-AF65-F5344CB8AC3E}">
        <p14:creationId xmlns:p14="http://schemas.microsoft.com/office/powerpoint/2010/main" val="145851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9C2B8A-40E1-2148-A06A-CCC5C75F2224}"/>
              </a:ext>
            </a:extLst>
          </p:cNvPr>
          <p:cNvSpPr txBox="1"/>
          <p:nvPr/>
        </p:nvSpPr>
        <p:spPr>
          <a:xfrm>
            <a:off x="1359568" y="288752"/>
            <a:ext cx="941719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Christianity is not blind gullibility. It rests upon undisputed testimony.</a:t>
            </a:r>
          </a:p>
        </p:txBody>
      </p:sp>
      <p:sp>
        <p:nvSpPr>
          <p:cNvPr id="3" name="TextBox 2">
            <a:extLst>
              <a:ext uri="{FF2B5EF4-FFF2-40B4-BE49-F238E27FC236}">
                <a16:creationId xmlns:a16="http://schemas.microsoft.com/office/drawing/2014/main" id="{8CB60705-DEC7-F940-B7D4-83C227987920}"/>
              </a:ext>
            </a:extLst>
          </p:cNvPr>
          <p:cNvSpPr txBox="1"/>
          <p:nvPr/>
        </p:nvSpPr>
        <p:spPr>
          <a:xfrm>
            <a:off x="2482887" y="850227"/>
            <a:ext cx="7667484"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The Bible warns against being too ready to believe.</a:t>
            </a:r>
          </a:p>
        </p:txBody>
      </p:sp>
      <p:sp>
        <p:nvSpPr>
          <p:cNvPr id="4" name="Rectangle 3">
            <a:extLst>
              <a:ext uri="{FF2B5EF4-FFF2-40B4-BE49-F238E27FC236}">
                <a16:creationId xmlns:a16="http://schemas.microsoft.com/office/drawing/2014/main" id="{E440162C-099E-3C4B-9C13-A6FAA5E45C45}"/>
              </a:ext>
            </a:extLst>
          </p:cNvPr>
          <p:cNvSpPr/>
          <p:nvPr/>
        </p:nvSpPr>
        <p:spPr>
          <a:xfrm>
            <a:off x="2202016" y="1693018"/>
            <a:ext cx="7732295" cy="830997"/>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Mark 4:24</a:t>
            </a:r>
            <a:r>
              <a:rPr lang="en-US" sz="2400" b="0" i="0" u="none" strike="noStrike" dirty="0">
                <a:solidFill>
                  <a:srgbClr val="000000"/>
                </a:solidFill>
                <a:effectLst/>
                <a:latin typeface="Arial" panose="020B0604020202020204" pitchFamily="34" charset="0"/>
                <a:cs typeface="Arial" panose="020B0604020202020204" pitchFamily="34" charset="0"/>
              </a:rPr>
              <a:t> </a:t>
            </a:r>
          </a:p>
          <a:p>
            <a:pPr algn="ctr"/>
            <a:r>
              <a:rPr lang="en-US" sz="2400" b="1" i="0" u="none" strike="noStrike" baseline="30000" dirty="0">
                <a:solidFill>
                  <a:srgbClr val="000000"/>
                </a:solidFill>
                <a:effectLst/>
                <a:latin typeface="Arial" panose="020B0604020202020204" pitchFamily="34" charset="0"/>
                <a:cs typeface="Arial" panose="020B0604020202020204" pitchFamily="34" charset="0"/>
              </a:rPr>
              <a:t>24 </a:t>
            </a:r>
            <a:r>
              <a:rPr lang="en-US" sz="2400" b="0" i="0" u="none" strike="noStrike" dirty="0">
                <a:solidFill>
                  <a:srgbClr val="000000"/>
                </a:solidFill>
                <a:effectLst/>
                <a:latin typeface="Arial" panose="020B0604020202020204" pitchFamily="34" charset="0"/>
                <a:cs typeface="Arial" panose="020B0604020202020204" pitchFamily="34" charset="0"/>
              </a:rPr>
              <a:t>Then He said to them, </a:t>
            </a:r>
            <a:r>
              <a:rPr lang="en-US" sz="2400" b="1" i="1" u="none" strike="noStrike" dirty="0">
                <a:solidFill>
                  <a:srgbClr val="0432FF"/>
                </a:solidFill>
                <a:effectLst/>
                <a:latin typeface="Arial" panose="020B0604020202020204" pitchFamily="34" charset="0"/>
                <a:cs typeface="Arial" panose="020B0604020202020204" pitchFamily="34" charset="0"/>
              </a:rPr>
              <a:t>“Take heed what you hear.”</a:t>
            </a:r>
          </a:p>
        </p:txBody>
      </p:sp>
      <p:sp>
        <p:nvSpPr>
          <p:cNvPr id="7" name="Rectangle 6">
            <a:extLst>
              <a:ext uri="{FF2B5EF4-FFF2-40B4-BE49-F238E27FC236}">
                <a16:creationId xmlns:a16="http://schemas.microsoft.com/office/drawing/2014/main" id="{AEFDCE87-7A70-194E-ADB8-29C0C9412E96}"/>
              </a:ext>
            </a:extLst>
          </p:cNvPr>
          <p:cNvSpPr/>
          <p:nvPr/>
        </p:nvSpPr>
        <p:spPr>
          <a:xfrm>
            <a:off x="2278041" y="4538756"/>
            <a:ext cx="7580243" cy="1569660"/>
          </a:xfrm>
          <a:prstGeom prst="rect">
            <a:avLst/>
          </a:prstGeom>
        </p:spPr>
        <p:txBody>
          <a:bodyPr wrap="square">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1 John 4:1</a:t>
            </a:r>
            <a:r>
              <a:rPr lang="en-US" sz="2400" b="0" i="0" u="none" strike="noStrike" dirty="0">
                <a:solidFill>
                  <a:srgbClr val="000000"/>
                </a:solidFill>
                <a:effectLst/>
                <a:latin typeface="Arial" panose="020B0604020202020204" pitchFamily="34" charset="0"/>
                <a:cs typeface="Arial" panose="020B0604020202020204" pitchFamily="34" charset="0"/>
              </a:rPr>
              <a:t> </a:t>
            </a:r>
          </a:p>
          <a:p>
            <a:pPr algn="just"/>
            <a:r>
              <a:rPr lang="en-US" sz="2400" b="0" i="0" u="none" strike="noStrike" dirty="0">
                <a:solidFill>
                  <a:srgbClr val="000000"/>
                </a:solidFill>
                <a:effectLst/>
                <a:latin typeface="Arial" panose="020B0604020202020204" pitchFamily="34" charset="0"/>
                <a:cs typeface="Arial" panose="020B0604020202020204" pitchFamily="34" charset="0"/>
              </a:rPr>
              <a:t>Beloved, </a:t>
            </a:r>
            <a:r>
              <a:rPr lang="en-US" sz="2400" b="1" i="1" u="none" strike="noStrike" dirty="0">
                <a:solidFill>
                  <a:srgbClr val="0432FF"/>
                </a:solidFill>
                <a:effectLst/>
                <a:latin typeface="Arial" panose="020B0604020202020204" pitchFamily="34" charset="0"/>
                <a:cs typeface="Arial" panose="020B0604020202020204" pitchFamily="34" charset="0"/>
              </a:rPr>
              <a:t>do not believe every spirit, but test the spirits, whether they are of God</a:t>
            </a:r>
            <a:r>
              <a:rPr lang="en-US" sz="2400" b="0" i="0" u="none" strike="noStrike" dirty="0">
                <a:solidFill>
                  <a:srgbClr val="000000"/>
                </a:solidFill>
                <a:effectLst/>
                <a:latin typeface="Arial" panose="020B0604020202020204" pitchFamily="34" charset="0"/>
                <a:cs typeface="Arial" panose="020B0604020202020204" pitchFamily="34" charset="0"/>
              </a:rPr>
              <a:t>; because many false prophets have gone out into the world.</a:t>
            </a:r>
          </a:p>
        </p:txBody>
      </p:sp>
      <p:sp>
        <p:nvSpPr>
          <p:cNvPr id="8" name="Rectangle 7">
            <a:extLst>
              <a:ext uri="{FF2B5EF4-FFF2-40B4-BE49-F238E27FC236}">
                <a16:creationId xmlns:a16="http://schemas.microsoft.com/office/drawing/2014/main" id="{79E1CABB-56B1-A140-A300-648885CF736A}"/>
              </a:ext>
            </a:extLst>
          </p:cNvPr>
          <p:cNvSpPr/>
          <p:nvPr/>
        </p:nvSpPr>
        <p:spPr>
          <a:xfrm>
            <a:off x="2928054" y="3051117"/>
            <a:ext cx="6096000" cy="830997"/>
          </a:xfrm>
          <a:prstGeom prst="rect">
            <a:avLst/>
          </a:prstGeom>
        </p:spPr>
        <p:txBody>
          <a:bodyPr>
            <a:spAutoFit/>
          </a:bodyPr>
          <a:lstStyle/>
          <a:p>
            <a:pPr algn="ctr"/>
            <a:r>
              <a:rPr lang="en-US" sz="2400" b="1" i="0" u="none" strike="noStrike" dirty="0">
                <a:solidFill>
                  <a:srgbClr val="FF0000"/>
                </a:solidFill>
                <a:effectLst/>
                <a:latin typeface="Arial" panose="020B0604020202020204" pitchFamily="34" charset="0"/>
                <a:cs typeface="Arial" panose="020B0604020202020204" pitchFamily="34" charset="0"/>
              </a:rPr>
              <a:t>1 Thessalonians 5:21</a:t>
            </a:r>
            <a:r>
              <a:rPr lang="en-US" sz="2400" b="0" i="0" u="none" strike="noStrike" dirty="0">
                <a:solidFill>
                  <a:srgbClr val="000000"/>
                </a:solidFill>
                <a:effectLst/>
                <a:latin typeface="Arial" panose="020B0604020202020204" pitchFamily="34" charset="0"/>
                <a:cs typeface="Arial" panose="020B0604020202020204" pitchFamily="34" charset="0"/>
              </a:rPr>
              <a:t> </a:t>
            </a:r>
          </a:p>
          <a:p>
            <a:pPr algn="ctr"/>
            <a:r>
              <a:rPr lang="en-US" sz="2400" b="1" i="0" u="none" strike="noStrike" baseline="30000" dirty="0">
                <a:solidFill>
                  <a:srgbClr val="000000"/>
                </a:solidFill>
                <a:effectLst/>
                <a:latin typeface="Arial" panose="020B0604020202020204" pitchFamily="34" charset="0"/>
                <a:cs typeface="Arial" panose="020B0604020202020204" pitchFamily="34" charset="0"/>
              </a:rPr>
              <a:t>21 </a:t>
            </a:r>
            <a:r>
              <a:rPr lang="en-US" sz="2400" b="1" i="0" u="none" strike="noStrike" dirty="0">
                <a:solidFill>
                  <a:srgbClr val="0432FF"/>
                </a:solidFill>
                <a:effectLst/>
                <a:latin typeface="Arial" panose="020B0604020202020204" pitchFamily="34" charset="0"/>
                <a:cs typeface="Arial" panose="020B0604020202020204" pitchFamily="34" charset="0"/>
              </a:rPr>
              <a:t>Test all things</a:t>
            </a:r>
            <a:r>
              <a:rPr lang="en-US" sz="2400" b="0" i="0" u="none" strike="noStrike" dirty="0">
                <a:solidFill>
                  <a:srgbClr val="000000"/>
                </a:solidFill>
                <a:effectLst/>
                <a:latin typeface="Arial" panose="020B0604020202020204" pitchFamily="34" charset="0"/>
                <a:cs typeface="Arial" panose="020B0604020202020204" pitchFamily="34" charset="0"/>
              </a:rPr>
              <a:t>; hold fast what is good.</a:t>
            </a:r>
          </a:p>
        </p:txBody>
      </p:sp>
    </p:spTree>
    <p:extLst>
      <p:ext uri="{BB962C8B-B14F-4D97-AF65-F5344CB8AC3E}">
        <p14:creationId xmlns:p14="http://schemas.microsoft.com/office/powerpoint/2010/main" val="190380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2437</TotalTime>
  <Words>1496</Words>
  <Application>Microsoft Macintosh PowerPoint</Application>
  <PresentationFormat>Widescreen</PresentationFormat>
  <Paragraphs>275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Copperplate Gothic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Reingrover</dc:creator>
  <cp:lastModifiedBy>Jim Reingrover</cp:lastModifiedBy>
  <cp:revision>71</cp:revision>
  <dcterms:created xsi:type="dcterms:W3CDTF">2018-07-28T15:15:59Z</dcterms:created>
  <dcterms:modified xsi:type="dcterms:W3CDTF">2018-08-05T11:37:06Z</dcterms:modified>
</cp:coreProperties>
</file>